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Futura" charset="1" panose="020B0502020204020303"/>
      <p:regular r:id="rId27"/>
    </p:embeddedFont>
    <p:embeddedFont>
      <p:font typeface="Kollektif Bold" charset="1" panose="020B0604020101010102"/>
      <p:regular r:id="rId28"/>
    </p:embeddedFont>
    <p:embeddedFont>
      <p:font typeface="Futura Bold Italics" charset="1" panose="020B0702020204090203"/>
      <p:regular r:id="rId29"/>
    </p:embeddedFont>
    <p:embeddedFont>
      <p:font typeface="Futura Italics" charset="1" panose="020B0502020204090303"/>
      <p:regular r:id="rId30"/>
    </p:embeddedFont>
    <p:embeddedFont>
      <p:font typeface="Futura Bold" charset="1" panose="020B0702020204020203"/>
      <p:regular r:id="rId31"/>
    </p:embeddedFont>
    <p:embeddedFont>
      <p:font typeface="Inter" charset="1" panose="020B0502030000000004"/>
      <p:regular r:id="rId32"/>
    </p:embeddedFont>
    <p:embeddedFont>
      <p:font typeface="Kollektif" charset="1" panose="020B0604020101010102"/>
      <p:regular r:id="rId33"/>
    </p:embeddedFont>
    <p:embeddedFont>
      <p:font typeface="Fira Code" charset="1" panose="020B0809050000020004"/>
      <p:regular r:id="rId34"/>
    </p:embeddedFont>
    <p:embeddedFont>
      <p:font typeface="Kollektif Bold Italics" charset="1" panose="020B0604020101010102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jpeg>
</file>

<file path=ppt/media/image26.png>
</file>

<file path=ppt/media/image27.png>
</file>

<file path=ppt/media/image28.png>
</file>

<file path=ppt/media/image29.svg>
</file>

<file path=ppt/media/image3.png>
</file>

<file path=ppt/media/image30.jpeg>
</file>

<file path=ppt/media/image31.png>
</file>

<file path=ppt/media/image32.png>
</file>

<file path=ppt/media/image33.png>
</file>

<file path=ppt/media/image34.svg>
</file>

<file path=ppt/media/image35.png>
</file>

<file path=ppt/media/image36.jpeg>
</file>

<file path=ppt/media/image37.jpeg>
</file>

<file path=ppt/media/image38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thingspeak.mathworks.com/channels/2717430" TargetMode="External" Type="http://schemas.openxmlformats.org/officeDocument/2006/relationships/hyperlink"/><Relationship Id="rId3" Target="../media/image18.png" Type="http://schemas.openxmlformats.org/officeDocument/2006/relationships/image"/><Relationship Id="rId4" Target="https://thingspeak.mathworks.com/channels/2717430" TargetMode="External" Type="http://schemas.openxmlformats.org/officeDocument/2006/relationships/hyperlink"/><Relationship Id="rId5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https://0chuck0.github.io/IOT_Cloud_BMP/New_Website/" TargetMode="External" Type="http://schemas.openxmlformats.org/officeDocument/2006/relationships/hyperlink"/><Relationship Id="rId5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8.png" Type="http://schemas.openxmlformats.org/officeDocument/2006/relationships/image"/><Relationship Id="rId4" Target="../media/image29.svg" Type="http://schemas.openxmlformats.org/officeDocument/2006/relationships/image"/><Relationship Id="rId5" Target="../media/image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jpeg" Type="http://schemas.openxmlformats.org/officeDocument/2006/relationships/image"/><Relationship Id="rId3" Target="../media/image31.png" Type="http://schemas.openxmlformats.org/officeDocument/2006/relationships/image"/><Relationship Id="rId4" Target="../media/image32.png" Type="http://schemas.openxmlformats.org/officeDocument/2006/relationships/image"/><Relationship Id="rId5" Target="../media/image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app.arduino.cc/dashboards/c3cace46-618c-40b4-8b42-d96e49ee4b8e" TargetMode="External" Type="http://schemas.openxmlformats.org/officeDocument/2006/relationships/hyperlink"/><Relationship Id="rId3" Target="../media/image33.png" Type="http://schemas.openxmlformats.org/officeDocument/2006/relationships/image"/><Relationship Id="rId4" Target="../media/image34.svg" Type="http://schemas.openxmlformats.org/officeDocument/2006/relationships/image"/><Relationship Id="rId5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8.png" Type="http://schemas.openxmlformats.org/officeDocument/2006/relationships/image"/><Relationship Id="rId5" Target="../media/image33.png" Type="http://schemas.openxmlformats.org/officeDocument/2006/relationships/image"/><Relationship Id="rId6" Target="../media/image34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jpe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jpe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9.png" Type="http://schemas.openxmlformats.org/officeDocument/2006/relationships/image"/><Relationship Id="rId8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Relationship Id="rId8" Target="../media/image20.svg" Type="http://schemas.openxmlformats.org/officeDocument/2006/relationships/image"/><Relationship Id="rId9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Relationship Id="rId5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12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18.png" Type="http://schemas.openxmlformats.org/officeDocument/2006/relationships/image"/><Relationship Id="rId4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38000" y="4910930"/>
            <a:ext cx="3226885" cy="322688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652606" y="652106"/>
            <a:ext cx="8982788" cy="898278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95919" y="744035"/>
            <a:ext cx="4309201" cy="818450"/>
            <a:chOff x="0" y="0"/>
            <a:chExt cx="1134934" cy="21555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34934" cy="215559"/>
            </a:xfrm>
            <a:custGeom>
              <a:avLst/>
              <a:gdLst/>
              <a:ahLst/>
              <a:cxnLst/>
              <a:rect r="r" b="b" t="t" l="l"/>
              <a:pathLst>
                <a:path h="215559" w="1134934">
                  <a:moveTo>
                    <a:pt x="89830" y="0"/>
                  </a:moveTo>
                  <a:lnTo>
                    <a:pt x="1045104" y="0"/>
                  </a:lnTo>
                  <a:cubicBezTo>
                    <a:pt x="1068928" y="0"/>
                    <a:pt x="1091777" y="9464"/>
                    <a:pt x="1108623" y="26311"/>
                  </a:cubicBezTo>
                  <a:cubicBezTo>
                    <a:pt x="1125469" y="43157"/>
                    <a:pt x="1134934" y="66006"/>
                    <a:pt x="1134934" y="89830"/>
                  </a:cubicBezTo>
                  <a:lnTo>
                    <a:pt x="1134934" y="125729"/>
                  </a:lnTo>
                  <a:cubicBezTo>
                    <a:pt x="1134934" y="149553"/>
                    <a:pt x="1125469" y="172402"/>
                    <a:pt x="1108623" y="189248"/>
                  </a:cubicBezTo>
                  <a:cubicBezTo>
                    <a:pt x="1091777" y="206095"/>
                    <a:pt x="1068928" y="215559"/>
                    <a:pt x="1045104" y="215559"/>
                  </a:cubicBezTo>
                  <a:lnTo>
                    <a:pt x="89830" y="215559"/>
                  </a:lnTo>
                  <a:cubicBezTo>
                    <a:pt x="66006" y="215559"/>
                    <a:pt x="43157" y="206095"/>
                    <a:pt x="26311" y="189248"/>
                  </a:cubicBezTo>
                  <a:cubicBezTo>
                    <a:pt x="9464" y="172402"/>
                    <a:pt x="0" y="149553"/>
                    <a:pt x="0" y="125729"/>
                  </a:cubicBezTo>
                  <a:lnTo>
                    <a:pt x="0" y="89830"/>
                  </a:lnTo>
                  <a:cubicBezTo>
                    <a:pt x="0" y="66006"/>
                    <a:pt x="9464" y="43157"/>
                    <a:pt x="26311" y="26311"/>
                  </a:cubicBezTo>
                  <a:cubicBezTo>
                    <a:pt x="43157" y="9464"/>
                    <a:pt x="66006" y="0"/>
                    <a:pt x="8983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33350"/>
              <a:ext cx="1134934" cy="3489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99"/>
                </a:lnSpc>
              </a:pPr>
              <a:r>
                <a:rPr lang="en-US" sz="3499">
                  <a:solidFill>
                    <a:srgbClr val="FAFAFF"/>
                  </a:solidFill>
                  <a:latin typeface="Futura"/>
                  <a:ea typeface="Futura"/>
                  <a:cs typeface="Futura"/>
                  <a:sym typeface="Futura"/>
                </a:rPr>
                <a:t>05 Dec, 2024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212597" y="8650866"/>
            <a:ext cx="4401480" cy="719845"/>
            <a:chOff x="0" y="0"/>
            <a:chExt cx="1159238" cy="18958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59238" cy="189589"/>
            </a:xfrm>
            <a:custGeom>
              <a:avLst/>
              <a:gdLst/>
              <a:ahLst/>
              <a:cxnLst/>
              <a:rect r="r" b="b" t="t" l="l"/>
              <a:pathLst>
                <a:path h="189589" w="1159238">
                  <a:moveTo>
                    <a:pt x="87947" y="0"/>
                  </a:moveTo>
                  <a:lnTo>
                    <a:pt x="1071291" y="0"/>
                  </a:lnTo>
                  <a:cubicBezTo>
                    <a:pt x="1119862" y="0"/>
                    <a:pt x="1159238" y="39375"/>
                    <a:pt x="1159238" y="87947"/>
                  </a:cubicBezTo>
                  <a:lnTo>
                    <a:pt x="1159238" y="101642"/>
                  </a:lnTo>
                  <a:cubicBezTo>
                    <a:pt x="1159238" y="124967"/>
                    <a:pt x="1149972" y="147336"/>
                    <a:pt x="1133479" y="163830"/>
                  </a:cubicBezTo>
                  <a:cubicBezTo>
                    <a:pt x="1116985" y="180323"/>
                    <a:pt x="1094616" y="189589"/>
                    <a:pt x="1071291" y="189589"/>
                  </a:cubicBezTo>
                  <a:lnTo>
                    <a:pt x="87947" y="189589"/>
                  </a:lnTo>
                  <a:cubicBezTo>
                    <a:pt x="64622" y="189589"/>
                    <a:pt x="42252" y="180323"/>
                    <a:pt x="25759" y="163830"/>
                  </a:cubicBezTo>
                  <a:cubicBezTo>
                    <a:pt x="9266" y="147336"/>
                    <a:pt x="0" y="124967"/>
                    <a:pt x="0" y="101642"/>
                  </a:cubicBezTo>
                  <a:lnTo>
                    <a:pt x="0" y="87947"/>
                  </a:lnTo>
                  <a:cubicBezTo>
                    <a:pt x="0" y="64622"/>
                    <a:pt x="9266" y="42252"/>
                    <a:pt x="25759" y="25759"/>
                  </a:cubicBezTo>
                  <a:cubicBezTo>
                    <a:pt x="42252" y="9266"/>
                    <a:pt x="64622" y="0"/>
                    <a:pt x="87947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14300"/>
              <a:ext cx="1159238" cy="3038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AFAFF"/>
                  </a:solidFill>
                  <a:latin typeface="Futura"/>
                  <a:ea typeface="Futura"/>
                  <a:cs typeface="Futura"/>
                  <a:sym typeface="Futura"/>
                </a:rPr>
                <a:t>Saumya 202101167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326654" y="6805555"/>
            <a:ext cx="2316605" cy="2316605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5484956" y="2711481"/>
            <a:ext cx="7318088" cy="1246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585"/>
              </a:lnSpc>
            </a:pPr>
            <a:r>
              <a:rPr lang="en-US" b="true" sz="9042" spc="1356">
                <a:solidFill>
                  <a:srgbClr val="2F3B69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BMP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4555656" y="7034558"/>
            <a:ext cx="1858600" cy="185860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124304" y="1831945"/>
            <a:ext cx="1357480" cy="135748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2950520" y="2843201"/>
            <a:ext cx="1043067" cy="104306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3243391" y="9399286"/>
            <a:ext cx="4401480" cy="719845"/>
            <a:chOff x="0" y="0"/>
            <a:chExt cx="1159238" cy="18958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159238" cy="189589"/>
            </a:xfrm>
            <a:custGeom>
              <a:avLst/>
              <a:gdLst/>
              <a:ahLst/>
              <a:cxnLst/>
              <a:rect r="r" b="b" t="t" l="l"/>
              <a:pathLst>
                <a:path h="189589" w="1159238">
                  <a:moveTo>
                    <a:pt x="87947" y="0"/>
                  </a:moveTo>
                  <a:lnTo>
                    <a:pt x="1071291" y="0"/>
                  </a:lnTo>
                  <a:cubicBezTo>
                    <a:pt x="1119862" y="0"/>
                    <a:pt x="1159238" y="39375"/>
                    <a:pt x="1159238" y="87947"/>
                  </a:cubicBezTo>
                  <a:lnTo>
                    <a:pt x="1159238" y="101642"/>
                  </a:lnTo>
                  <a:cubicBezTo>
                    <a:pt x="1159238" y="124967"/>
                    <a:pt x="1149972" y="147336"/>
                    <a:pt x="1133479" y="163830"/>
                  </a:cubicBezTo>
                  <a:cubicBezTo>
                    <a:pt x="1116985" y="180323"/>
                    <a:pt x="1094616" y="189589"/>
                    <a:pt x="1071291" y="189589"/>
                  </a:cubicBezTo>
                  <a:lnTo>
                    <a:pt x="87947" y="189589"/>
                  </a:lnTo>
                  <a:cubicBezTo>
                    <a:pt x="64622" y="189589"/>
                    <a:pt x="42252" y="180323"/>
                    <a:pt x="25759" y="163830"/>
                  </a:cubicBezTo>
                  <a:cubicBezTo>
                    <a:pt x="9266" y="147336"/>
                    <a:pt x="0" y="124967"/>
                    <a:pt x="0" y="101642"/>
                  </a:cubicBezTo>
                  <a:lnTo>
                    <a:pt x="0" y="87947"/>
                  </a:lnTo>
                  <a:cubicBezTo>
                    <a:pt x="0" y="64622"/>
                    <a:pt x="9266" y="42252"/>
                    <a:pt x="25759" y="25759"/>
                  </a:cubicBezTo>
                  <a:cubicBezTo>
                    <a:pt x="42252" y="9266"/>
                    <a:pt x="64622" y="0"/>
                    <a:pt x="87947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14300"/>
              <a:ext cx="1159238" cy="3038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AFAFF"/>
                  </a:solidFill>
                  <a:latin typeface="Futura"/>
                  <a:ea typeface="Futura"/>
                  <a:cs typeface="Futura"/>
                  <a:sym typeface="Futura"/>
                </a:rPr>
                <a:t>Shlok  202101257</a:t>
              </a:r>
            </a:p>
          </p:txBody>
        </p:sp>
      </p:grpSp>
      <p:sp>
        <p:nvSpPr>
          <p:cNvPr name="AutoShape 30" id="30"/>
          <p:cNvSpPr/>
          <p:nvPr/>
        </p:nvSpPr>
        <p:spPr>
          <a:xfrm flipV="true">
            <a:off x="6624209" y="7760692"/>
            <a:ext cx="522619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1" id="31"/>
          <p:cNvSpPr/>
          <p:nvPr/>
        </p:nvSpPr>
        <p:spPr>
          <a:xfrm flipH="false" flipV="false" rot="0">
            <a:off x="16595044" y="6115893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9"/>
                </a:lnTo>
                <a:lnTo>
                  <a:pt x="0" y="14733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-4554916" y="5027597"/>
            <a:ext cx="8471995" cy="8461405"/>
          </a:xfrm>
          <a:custGeom>
            <a:avLst/>
            <a:gdLst/>
            <a:ahLst/>
            <a:cxnLst/>
            <a:rect r="r" b="b" t="t" l="l"/>
            <a:pathLst>
              <a:path h="8461405" w="8471995">
                <a:moveTo>
                  <a:pt x="0" y="0"/>
                </a:moveTo>
                <a:lnTo>
                  <a:pt x="8471995" y="0"/>
                </a:lnTo>
                <a:lnTo>
                  <a:pt x="8471995" y="8461406"/>
                </a:lnTo>
                <a:lnTo>
                  <a:pt x="0" y="84614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5444131" y="597735"/>
            <a:ext cx="1885811" cy="1885811"/>
          </a:xfrm>
          <a:custGeom>
            <a:avLst/>
            <a:gdLst/>
            <a:ahLst/>
            <a:cxnLst/>
            <a:rect r="r" b="b" t="t" l="l"/>
            <a:pathLst>
              <a:path h="1885811" w="1885811">
                <a:moveTo>
                  <a:pt x="0" y="0"/>
                </a:moveTo>
                <a:lnTo>
                  <a:pt x="1885811" y="0"/>
                </a:lnTo>
                <a:lnTo>
                  <a:pt x="1885811" y="1885811"/>
                </a:lnTo>
                <a:lnTo>
                  <a:pt x="0" y="18858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6065352" y="5633480"/>
            <a:ext cx="6157296" cy="91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90"/>
              </a:lnSpc>
              <a:spcBef>
                <a:spcPct val="0"/>
              </a:spcBef>
            </a:pPr>
            <a:r>
              <a:rPr lang="en-US" b="true" sz="4850" i="true" spc="412">
                <a:solidFill>
                  <a:srgbClr val="2F3B69"/>
                </a:solidFill>
                <a:latin typeface="Futura Bold Italics"/>
                <a:ea typeface="Futura Bold Italics"/>
                <a:cs typeface="Futura Bold Italics"/>
                <a:sym typeface="Futura Bold Italics"/>
              </a:rPr>
              <a:t>RemoteSense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163930" y="7777933"/>
            <a:ext cx="3960139" cy="597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367"/>
              </a:lnSpc>
              <a:spcBef>
                <a:spcPct val="0"/>
              </a:spcBef>
            </a:pPr>
            <a:r>
              <a:rPr lang="en-US" sz="3119" i="true" spc="265">
                <a:solidFill>
                  <a:srgbClr val="2F3B69"/>
                </a:solidFill>
                <a:latin typeface="Futura Italics"/>
                <a:ea typeface="Futura Italics"/>
                <a:cs typeface="Futura Italics"/>
                <a:sym typeface="Futura Italics"/>
              </a:rPr>
              <a:t>Prof. Rutu Parekh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5123854" y="4126781"/>
            <a:ext cx="8040291" cy="95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53"/>
              </a:lnSpc>
            </a:pPr>
            <a:r>
              <a:rPr lang="en-US" b="true" sz="6843" spc="1026">
                <a:solidFill>
                  <a:srgbClr val="2F3B69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PRESENTATION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9633" y="-792358"/>
            <a:ext cx="4036665" cy="403666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44833" y="1028700"/>
            <a:ext cx="5737761" cy="8229600"/>
            <a:chOff x="0" y="0"/>
            <a:chExt cx="888929" cy="12749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88929" cy="1274980"/>
            </a:xfrm>
            <a:custGeom>
              <a:avLst/>
              <a:gdLst/>
              <a:ahLst/>
              <a:cxnLst/>
              <a:rect r="r" b="b" t="t" l="l"/>
              <a:pathLst>
                <a:path h="1274980" w="888929">
                  <a:moveTo>
                    <a:pt x="0" y="0"/>
                  </a:moveTo>
                  <a:lnTo>
                    <a:pt x="888929" y="0"/>
                  </a:lnTo>
                  <a:lnTo>
                    <a:pt x="888929" y="1274980"/>
                  </a:lnTo>
                  <a:lnTo>
                    <a:pt x="0" y="1274980"/>
                  </a:lnTo>
                  <a:close/>
                </a:path>
              </a:pathLst>
            </a:custGeom>
            <a:blipFill>
              <a:blip r:embed="rId2"/>
              <a:stretch>
                <a:fillRect l="-91399" t="0" r="-23877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6057900" y="2126180"/>
            <a:ext cx="10342550" cy="7685632"/>
            <a:chOff x="0" y="0"/>
            <a:chExt cx="2723964" cy="202419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23964" cy="2024200"/>
            </a:xfrm>
            <a:custGeom>
              <a:avLst/>
              <a:gdLst/>
              <a:ahLst/>
              <a:cxnLst/>
              <a:rect r="r" b="b" t="t" l="l"/>
              <a:pathLst>
                <a:path h="2024200" w="2723964">
                  <a:moveTo>
                    <a:pt x="0" y="0"/>
                  </a:moveTo>
                  <a:lnTo>
                    <a:pt x="2723964" y="0"/>
                  </a:lnTo>
                  <a:lnTo>
                    <a:pt x="2723964" y="2024200"/>
                  </a:lnTo>
                  <a:lnTo>
                    <a:pt x="0" y="2024200"/>
                  </a:lnTo>
                  <a:close/>
                </a:path>
              </a:pathLst>
            </a:custGeom>
            <a:solidFill>
              <a:srgbClr val="FAFAFF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723964" cy="20622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8455557"/>
            <a:ext cx="1069105" cy="106910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7781825" y="1038225"/>
            <a:ext cx="8618625" cy="1056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59"/>
              </a:lnSpc>
            </a:pPr>
            <a:r>
              <a:rPr lang="en-US" b="true" sz="6999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WHAT WE DID?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257016" y="2355846"/>
            <a:ext cx="9546092" cy="1867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3556" indent="-281778" lvl="1">
              <a:lnSpc>
                <a:spcPts val="3654"/>
              </a:lnSpc>
              <a:buFont typeface="Arial"/>
              <a:buChar char="•"/>
            </a:pPr>
            <a:r>
              <a:rPr lang="en-US" b="true" sz="261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Hardware Integration:</a:t>
            </a:r>
          </a:p>
          <a:p>
            <a:pPr algn="l" marL="1127111" indent="-375704" lvl="2">
              <a:lnSpc>
                <a:spcPts val="3654"/>
              </a:lnSpc>
              <a:buAutoNum type="alphaLcPeriod" startAt="1"/>
            </a:pPr>
            <a:r>
              <a:rPr lang="en-US" sz="261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Used Arduino Uno R4 WiFi with temperature and humidity sensors.</a:t>
            </a:r>
          </a:p>
          <a:p>
            <a:pPr algn="l" marL="1127111" indent="-375704" lvl="2">
              <a:lnSpc>
                <a:spcPts val="3654"/>
              </a:lnSpc>
              <a:buAutoNum type="alphaLcPeriod" startAt="1"/>
            </a:pPr>
            <a:r>
              <a:rPr lang="en-US" sz="261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Enabled device control (e.g., LED).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257016" y="3918230"/>
            <a:ext cx="9546092" cy="2324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4"/>
              </a:lnSpc>
            </a:pPr>
          </a:p>
          <a:p>
            <a:pPr algn="l" marL="563556" indent="-281778" lvl="1">
              <a:lnSpc>
                <a:spcPts val="3654"/>
              </a:lnSpc>
              <a:buFont typeface="Arial"/>
              <a:buChar char="•"/>
            </a:pPr>
            <a:r>
              <a:rPr lang="en-US" b="true" sz="261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Cloud Platforms:</a:t>
            </a:r>
          </a:p>
          <a:p>
            <a:pPr algn="l" marL="1127111" indent="-375704" lvl="2">
              <a:lnSpc>
                <a:spcPts val="3654"/>
              </a:lnSpc>
              <a:buAutoNum type="alphaLcPeriod" startAt="1"/>
            </a:pPr>
            <a:r>
              <a:rPr lang="en-US" sz="261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ThingSpeak Cloud: For data collection, visualization, and control using APIs.</a:t>
            </a:r>
          </a:p>
          <a:p>
            <a:pPr algn="l" marL="1127111" indent="-375704" lvl="2">
              <a:lnSpc>
                <a:spcPts val="3654"/>
              </a:lnSpc>
              <a:buAutoNum type="alphaLcPeriod" startAt="1"/>
            </a:pPr>
            <a:r>
              <a:rPr lang="en-US" sz="261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Created 2 channels for sensors and LED.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257016" y="6397644"/>
            <a:ext cx="9546092" cy="2781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3556" indent="-281778" lvl="1">
              <a:lnSpc>
                <a:spcPts val="3654"/>
              </a:lnSpc>
              <a:buFont typeface="Arial"/>
              <a:buChar char="•"/>
            </a:pPr>
            <a:r>
              <a:rPr lang="en-US" b="true" sz="261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Web an</a:t>
            </a:r>
            <a:r>
              <a:rPr lang="en-US" b="true" sz="261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d Mobile Apps:</a:t>
            </a:r>
          </a:p>
          <a:p>
            <a:pPr algn="l" marL="1127111" indent="-375704" lvl="2">
              <a:lnSpc>
                <a:spcPts val="3654"/>
              </a:lnSpc>
              <a:buAutoNum type="alphaLcPeriod" startAt="1"/>
            </a:pPr>
            <a:r>
              <a:rPr lang="en-US" sz="261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Webs</a:t>
            </a:r>
            <a:r>
              <a:rPr lang="en-US" sz="261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ite: Displayed detailed analytics and enabled remote control using ThingSpeak APIs.</a:t>
            </a:r>
          </a:p>
          <a:p>
            <a:pPr algn="l" marL="1127111" indent="-375704" lvl="2">
              <a:lnSpc>
                <a:spcPts val="3654"/>
              </a:lnSpc>
              <a:buAutoNum type="alphaLcPeriod" startAt="1"/>
            </a:pPr>
            <a:r>
              <a:rPr lang="en-US" sz="261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Android App: Provided real-time data visualization and interaction on mobile devices.</a:t>
            </a:r>
          </a:p>
          <a:p>
            <a:pPr algn="l">
              <a:lnSpc>
                <a:spcPts val="3654"/>
              </a:lnSpc>
            </a:pPr>
          </a:p>
        </p:txBody>
      </p:sp>
      <p:sp>
        <p:nvSpPr>
          <p:cNvPr name="Freeform 17" id="17"/>
          <p:cNvSpPr/>
          <p:nvPr/>
        </p:nvSpPr>
        <p:spPr>
          <a:xfrm flipH="false" flipV="false" rot="-10800000">
            <a:off x="17007880" y="7237545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8"/>
                </a:lnTo>
                <a:lnTo>
                  <a:pt x="0" y="1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9633" y="-792358"/>
            <a:ext cx="4036665" cy="403666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8455557"/>
            <a:ext cx="1069105" cy="106910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866628" y="4120084"/>
            <a:ext cx="10554743" cy="2046831"/>
            <a:chOff x="0" y="0"/>
            <a:chExt cx="2779850" cy="539083"/>
          </a:xfrm>
        </p:grpSpPr>
        <p:sp>
          <p:nvSpPr>
            <p:cNvPr name="Freeform 9" id="9">
              <a:hlinkClick r:id="rId2" tooltip="https://thingspeak.mathworks.com/channels/2717430"/>
            </p:cNvPr>
            <p:cNvSpPr/>
            <p:nvPr/>
          </p:nvSpPr>
          <p:spPr>
            <a:xfrm flipH="false" flipV="false" rot="0">
              <a:off x="0" y="0"/>
              <a:ext cx="2779850" cy="539083"/>
            </a:xfrm>
            <a:custGeom>
              <a:avLst/>
              <a:gdLst/>
              <a:ahLst/>
              <a:cxnLst/>
              <a:rect r="r" b="b" t="t" l="l"/>
              <a:pathLst>
                <a:path h="539083" w="2779850">
                  <a:moveTo>
                    <a:pt x="37409" y="0"/>
                  </a:moveTo>
                  <a:lnTo>
                    <a:pt x="2742442" y="0"/>
                  </a:lnTo>
                  <a:cubicBezTo>
                    <a:pt x="2763102" y="0"/>
                    <a:pt x="2779850" y="16748"/>
                    <a:pt x="2779850" y="37409"/>
                  </a:cubicBezTo>
                  <a:lnTo>
                    <a:pt x="2779850" y="501675"/>
                  </a:lnTo>
                  <a:cubicBezTo>
                    <a:pt x="2779850" y="522335"/>
                    <a:pt x="2763102" y="539083"/>
                    <a:pt x="2742442" y="539083"/>
                  </a:cubicBezTo>
                  <a:lnTo>
                    <a:pt x="37409" y="539083"/>
                  </a:lnTo>
                  <a:cubicBezTo>
                    <a:pt x="16748" y="539083"/>
                    <a:pt x="0" y="522335"/>
                    <a:pt x="0" y="501675"/>
                  </a:cubicBezTo>
                  <a:lnTo>
                    <a:pt x="0" y="37409"/>
                  </a:lnTo>
                  <a:cubicBezTo>
                    <a:pt x="0" y="16748"/>
                    <a:pt x="16748" y="0"/>
                    <a:pt x="3740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779850" cy="5771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>
            <a:hlinkClick r:id="rId4" tooltip="https://thingspeak.mathworks.com/channels/2717430"/>
          </p:cNvPr>
          <p:cNvSpPr/>
          <p:nvPr/>
        </p:nvSpPr>
        <p:spPr>
          <a:xfrm flipH="false" flipV="false" rot="0">
            <a:off x="4917000" y="4372949"/>
            <a:ext cx="8806294" cy="1541101"/>
          </a:xfrm>
          <a:custGeom>
            <a:avLst/>
            <a:gdLst/>
            <a:ahLst/>
            <a:cxnLst/>
            <a:rect r="r" b="b" t="t" l="l"/>
            <a:pathLst>
              <a:path h="1541101" w="8806294">
                <a:moveTo>
                  <a:pt x="0" y="0"/>
                </a:moveTo>
                <a:lnTo>
                  <a:pt x="8806294" y="0"/>
                </a:lnTo>
                <a:lnTo>
                  <a:pt x="8806294" y="1541102"/>
                </a:lnTo>
                <a:lnTo>
                  <a:pt x="0" y="15411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6595044" y="6115893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9"/>
                </a:lnTo>
                <a:lnTo>
                  <a:pt x="0" y="14733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9633" y="-792358"/>
            <a:ext cx="4036665" cy="403666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8455557"/>
            <a:ext cx="1069105" cy="106910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28700" y="1028700"/>
            <a:ext cx="9470908" cy="4982459"/>
          </a:xfrm>
          <a:custGeom>
            <a:avLst/>
            <a:gdLst/>
            <a:ahLst/>
            <a:cxnLst/>
            <a:rect r="r" b="b" t="t" l="l"/>
            <a:pathLst>
              <a:path h="4982459" w="9470908">
                <a:moveTo>
                  <a:pt x="0" y="0"/>
                </a:moveTo>
                <a:lnTo>
                  <a:pt x="9470908" y="0"/>
                </a:lnTo>
                <a:lnTo>
                  <a:pt x="9470908" y="4982459"/>
                </a:lnTo>
                <a:lnTo>
                  <a:pt x="0" y="49824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393" b="-2426"/>
            </a:stretch>
          </a:blipFill>
          <a:ln w="19050" cap="sq">
            <a:solidFill>
              <a:srgbClr val="FAFAFF"/>
            </a:solidFill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8178887" y="3686879"/>
            <a:ext cx="9628939" cy="5019085"/>
          </a:xfrm>
          <a:custGeom>
            <a:avLst/>
            <a:gdLst/>
            <a:ahLst/>
            <a:cxnLst/>
            <a:rect r="r" b="b" t="t" l="l"/>
            <a:pathLst>
              <a:path h="5019085" w="9628939">
                <a:moveTo>
                  <a:pt x="0" y="0"/>
                </a:moveTo>
                <a:lnTo>
                  <a:pt x="9628939" y="0"/>
                </a:lnTo>
                <a:lnTo>
                  <a:pt x="9628939" y="5019085"/>
                </a:lnTo>
                <a:lnTo>
                  <a:pt x="0" y="50190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FBFEFE"/>
            </a:solidFill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14478157" y="9201150"/>
            <a:ext cx="2189030" cy="489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2"/>
              </a:lnSpc>
              <a:spcBef>
                <a:spcPct val="0"/>
              </a:spcBef>
            </a:pPr>
            <a:r>
              <a:rPr lang="en-US" sz="2872" u="sng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  <a:hlinkClick r:id="rId4" tooltip="https://0chuck0.github.io/IOT_Cloud_BMP/New_Website/"/>
              </a:rPr>
              <a:t>&lt;/Website&gt;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2747954" y="6205815"/>
            <a:ext cx="5202930" cy="2500149"/>
            <a:chOff x="0" y="0"/>
            <a:chExt cx="1370319" cy="6584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70319" cy="658476"/>
            </a:xfrm>
            <a:custGeom>
              <a:avLst/>
              <a:gdLst/>
              <a:ahLst/>
              <a:cxnLst/>
              <a:rect r="r" b="b" t="t" l="l"/>
              <a:pathLst>
                <a:path h="658476" w="1370319">
                  <a:moveTo>
                    <a:pt x="0" y="0"/>
                  </a:moveTo>
                  <a:lnTo>
                    <a:pt x="1370319" y="0"/>
                  </a:lnTo>
                  <a:lnTo>
                    <a:pt x="1370319" y="658476"/>
                  </a:lnTo>
                  <a:lnTo>
                    <a:pt x="0" y="658476"/>
                  </a:lnTo>
                  <a:close/>
                </a:path>
              </a:pathLst>
            </a:custGeom>
            <a:solidFill>
              <a:srgbClr val="FAFA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1370319" cy="7346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Futura"/>
                  <a:ea typeface="Futura"/>
                  <a:cs typeface="Futura"/>
                  <a:sym typeface="Futura"/>
                </a:rPr>
                <a:t>Communication protocol used : REST 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Futura"/>
                  <a:ea typeface="Futura"/>
                  <a:cs typeface="Futura"/>
                  <a:sym typeface="Futura"/>
                </a:rPr>
                <a:t>APIs provided by thingspeak</a:t>
              </a: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7114486" y="7718882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9"/>
                </a:lnTo>
                <a:lnTo>
                  <a:pt x="0" y="14733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7114486" y="1225975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8"/>
                </a:lnTo>
                <a:lnTo>
                  <a:pt x="0" y="1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8" r="0" b="-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1544" y="-1128764"/>
            <a:ext cx="4314927" cy="431492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610446" y="8762231"/>
            <a:ext cx="4314927" cy="431492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401544" y="-1051540"/>
            <a:ext cx="3461843" cy="346184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610446" y="8839455"/>
            <a:ext cx="3461843" cy="346184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438368" y="4151429"/>
            <a:ext cx="14221542" cy="3147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119"/>
              </a:lnSpc>
            </a:pPr>
            <a:r>
              <a:rPr lang="en-US" b="true" sz="11999" spc="1799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ARDUINO CLOUD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2913383" y="2218996"/>
            <a:ext cx="2415136" cy="1646684"/>
          </a:xfrm>
          <a:custGeom>
            <a:avLst/>
            <a:gdLst/>
            <a:ahLst/>
            <a:cxnLst/>
            <a:rect r="r" b="b" t="t" l="l"/>
            <a:pathLst>
              <a:path h="1646684" w="2415136">
                <a:moveTo>
                  <a:pt x="0" y="0"/>
                </a:moveTo>
                <a:lnTo>
                  <a:pt x="2415137" y="0"/>
                </a:lnTo>
                <a:lnTo>
                  <a:pt x="2415137" y="1646683"/>
                </a:lnTo>
                <a:lnTo>
                  <a:pt x="0" y="16466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400000">
            <a:off x="3774282" y="5676343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8"/>
                </a:lnTo>
                <a:lnTo>
                  <a:pt x="0" y="1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9633" y="-792358"/>
            <a:ext cx="4036665" cy="403666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44833" y="1028700"/>
            <a:ext cx="5737761" cy="8229600"/>
            <a:chOff x="0" y="0"/>
            <a:chExt cx="888929" cy="12749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88929" cy="1274980"/>
            </a:xfrm>
            <a:custGeom>
              <a:avLst/>
              <a:gdLst/>
              <a:ahLst/>
              <a:cxnLst/>
              <a:rect r="r" b="b" t="t" l="l"/>
              <a:pathLst>
                <a:path h="1274980" w="888929">
                  <a:moveTo>
                    <a:pt x="0" y="0"/>
                  </a:moveTo>
                  <a:lnTo>
                    <a:pt x="888929" y="0"/>
                  </a:lnTo>
                  <a:lnTo>
                    <a:pt x="888929" y="1274980"/>
                  </a:lnTo>
                  <a:lnTo>
                    <a:pt x="0" y="1274980"/>
                  </a:lnTo>
                  <a:close/>
                </a:path>
              </a:pathLst>
            </a:custGeom>
            <a:blipFill>
              <a:blip r:embed="rId2"/>
              <a:stretch>
                <a:fillRect l="-13981" t="0" r="-101295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6057900" y="2126180"/>
            <a:ext cx="10342550" cy="7685632"/>
            <a:chOff x="0" y="0"/>
            <a:chExt cx="2723964" cy="202419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23964" cy="2024200"/>
            </a:xfrm>
            <a:custGeom>
              <a:avLst/>
              <a:gdLst/>
              <a:ahLst/>
              <a:cxnLst/>
              <a:rect r="r" b="b" t="t" l="l"/>
              <a:pathLst>
                <a:path h="2024200" w="2723964">
                  <a:moveTo>
                    <a:pt x="0" y="0"/>
                  </a:moveTo>
                  <a:lnTo>
                    <a:pt x="2723964" y="0"/>
                  </a:lnTo>
                  <a:lnTo>
                    <a:pt x="2723964" y="2024200"/>
                  </a:lnTo>
                  <a:lnTo>
                    <a:pt x="0" y="2024200"/>
                  </a:lnTo>
                  <a:close/>
                </a:path>
              </a:pathLst>
            </a:custGeom>
            <a:solidFill>
              <a:srgbClr val="FAFAFF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723964" cy="20622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8455557"/>
            <a:ext cx="1069105" cy="106910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66357" y="8389595"/>
            <a:ext cx="1774741" cy="1181978"/>
          </a:xfrm>
          <a:custGeom>
            <a:avLst/>
            <a:gdLst/>
            <a:ahLst/>
            <a:cxnLst/>
            <a:rect r="r" b="b" t="t" l="l"/>
            <a:pathLst>
              <a:path h="1181978" w="1774741">
                <a:moveTo>
                  <a:pt x="0" y="0"/>
                </a:moveTo>
                <a:lnTo>
                  <a:pt x="1774741" y="0"/>
                </a:lnTo>
                <a:lnTo>
                  <a:pt x="1774741" y="1181978"/>
                </a:lnTo>
                <a:lnTo>
                  <a:pt x="0" y="11819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784103" y="960835"/>
            <a:ext cx="2859221" cy="1942570"/>
          </a:xfrm>
          <a:custGeom>
            <a:avLst/>
            <a:gdLst/>
            <a:ahLst/>
            <a:cxnLst/>
            <a:rect r="r" b="b" t="t" l="l"/>
            <a:pathLst>
              <a:path h="1942570" w="2859221">
                <a:moveTo>
                  <a:pt x="0" y="0"/>
                </a:moveTo>
                <a:lnTo>
                  <a:pt x="2859221" y="0"/>
                </a:lnTo>
                <a:lnTo>
                  <a:pt x="2859221" y="1942571"/>
                </a:lnTo>
                <a:lnTo>
                  <a:pt x="0" y="19425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257016" y="2355846"/>
            <a:ext cx="9546092" cy="1867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3556" indent="-281778" lvl="1">
              <a:lnSpc>
                <a:spcPts val="3654"/>
              </a:lnSpc>
              <a:buFont typeface="Arial"/>
              <a:buChar char="•"/>
            </a:pPr>
            <a:r>
              <a:rPr lang="en-US" b="true" sz="261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Sensor Data Upload: </a:t>
            </a:r>
          </a:p>
          <a:p>
            <a:pPr algn="l" marL="1127111" indent="-375704" lvl="2">
              <a:lnSpc>
                <a:spcPts val="3654"/>
              </a:lnSpc>
              <a:buFont typeface="Arial"/>
              <a:buChar char="⚬"/>
            </a:pPr>
            <a:r>
              <a:rPr lang="en-US" sz="261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We used Arduino Cloud to collect data from temperature and humidity sensors and upload it to the cloud in real-time. 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257016" y="3774633"/>
            <a:ext cx="9546092" cy="1867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4"/>
              </a:lnSpc>
            </a:pPr>
          </a:p>
          <a:p>
            <a:pPr algn="l" marL="563556" indent="-281778" lvl="1">
              <a:lnSpc>
                <a:spcPts val="3654"/>
              </a:lnSpc>
              <a:buFont typeface="Arial"/>
              <a:buChar char="•"/>
            </a:pPr>
            <a:r>
              <a:rPr lang="en-US" b="true" sz="261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Dashboard Creation :</a:t>
            </a:r>
          </a:p>
          <a:p>
            <a:pPr algn="l" marL="1127111" indent="-375704" lvl="2">
              <a:lnSpc>
                <a:spcPts val="3654"/>
              </a:lnSpc>
              <a:buFont typeface="Arial"/>
              <a:buChar char="⚬"/>
            </a:pPr>
            <a:r>
              <a:rPr lang="en-US" sz="261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Created a user-friendly dashboard to visualize sensor data and monitor changes over time.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81825" y="1038225"/>
            <a:ext cx="8618625" cy="1056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59"/>
              </a:lnSpc>
            </a:pPr>
            <a:r>
              <a:rPr lang="en-US" b="true" sz="6999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WHAT WE DID?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257016" y="5740396"/>
            <a:ext cx="9546092" cy="1867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3556" indent="-281778" lvl="1">
              <a:lnSpc>
                <a:spcPts val="3654"/>
              </a:lnSpc>
              <a:buFont typeface="Arial"/>
              <a:buChar char="•"/>
            </a:pPr>
            <a:r>
              <a:rPr lang="en-US" b="true" sz="261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Remote Control</a:t>
            </a:r>
            <a:r>
              <a:rPr lang="en-US" b="true" sz="261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:</a:t>
            </a:r>
          </a:p>
          <a:p>
            <a:pPr algn="l" marL="1127111" indent="-375704" lvl="2">
              <a:lnSpc>
                <a:spcPts val="3654"/>
              </a:lnSpc>
              <a:buFont typeface="Arial"/>
              <a:buChar char="⚬"/>
            </a:pPr>
            <a:r>
              <a:rPr lang="en-US" sz="261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Enabled remote control of devices like LEDs using the Arduino Cloud interface, allowing us to turn sensors on and off remotely.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326693" y="7657388"/>
            <a:ext cx="9546092" cy="1867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3556" indent="-281778" lvl="1">
              <a:lnSpc>
                <a:spcPts val="3654"/>
              </a:lnSpc>
              <a:buFont typeface="Arial"/>
              <a:buChar char="•"/>
            </a:pPr>
            <a:r>
              <a:rPr lang="en-US" b="true" sz="261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Alexa Integration</a:t>
            </a:r>
            <a:r>
              <a:rPr lang="en-US" b="true" sz="2610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:</a:t>
            </a:r>
          </a:p>
          <a:p>
            <a:pPr algn="l" marL="1127111" indent="-375704" lvl="2">
              <a:lnSpc>
                <a:spcPts val="3654"/>
              </a:lnSpc>
              <a:buFont typeface="Arial"/>
              <a:buChar char="⚬"/>
            </a:pPr>
            <a:r>
              <a:rPr lang="en-US" sz="2610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Integrated Arduino Cloud with Amazon Alexa for voice-based control of the sensors, providing a hands-free experience for users.  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-10800000">
            <a:off x="16978905" y="7652921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1" y="0"/>
                </a:lnTo>
                <a:lnTo>
                  <a:pt x="693341" y="1473348"/>
                </a:lnTo>
                <a:lnTo>
                  <a:pt x="0" y="1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9633" y="-792358"/>
            <a:ext cx="4036665" cy="403666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8455557"/>
            <a:ext cx="1069105" cy="106910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327381" y="3180826"/>
            <a:ext cx="5633238" cy="3925348"/>
            <a:chOff x="0" y="0"/>
            <a:chExt cx="7510984" cy="523379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7510984" cy="5233797"/>
              <a:chOff x="0" y="0"/>
              <a:chExt cx="933421" cy="650426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933421" cy="650426"/>
              </a:xfrm>
              <a:custGeom>
                <a:avLst/>
                <a:gdLst/>
                <a:ahLst/>
                <a:cxnLst/>
                <a:rect r="r" b="b" t="t" l="l"/>
                <a:pathLst>
                  <a:path h="650426" w="933421">
                    <a:moveTo>
                      <a:pt x="0" y="0"/>
                    </a:moveTo>
                    <a:lnTo>
                      <a:pt x="933421" y="0"/>
                    </a:lnTo>
                    <a:lnTo>
                      <a:pt x="933421" y="650426"/>
                    </a:lnTo>
                    <a:lnTo>
                      <a:pt x="0" y="650426"/>
                    </a:lnTo>
                    <a:close/>
                  </a:path>
                </a:pathLst>
              </a:custGeom>
              <a:solidFill>
                <a:srgbClr val="FAFAF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171450"/>
                <a:ext cx="933421" cy="821876"/>
              </a:xfrm>
              <a:prstGeom prst="rect">
                <a:avLst/>
              </a:prstGeom>
            </p:spPr>
            <p:txBody>
              <a:bodyPr anchor="b" rtlCol="false" tIns="50800" lIns="50800" bIns="50800" rIns="50800"/>
              <a:lstStyle/>
              <a:p>
                <a:pPr algn="ctr">
                  <a:lnSpc>
                    <a:spcPts val="6019"/>
                  </a:lnSpc>
                </a:pPr>
                <a:r>
                  <a:rPr lang="en-US" b="true" sz="4299" u="sng">
                    <a:solidFill>
                      <a:srgbClr val="000000"/>
                    </a:solidFill>
                    <a:latin typeface="Futura Bold"/>
                    <a:ea typeface="Futura Bold"/>
                    <a:cs typeface="Futura Bold"/>
                    <a:sym typeface="Futura Bold"/>
                    <a:hlinkClick r:id="rId2" tooltip="https://app.arduino.cc/dashboards/c3cace46-618c-40b4-8b42-d96e49ee4b8e"/>
                  </a:rPr>
                  <a:t>DASHBOARD</a:t>
                </a:r>
              </a:p>
            </p:txBody>
          </p:sp>
        </p:grpSp>
        <p:sp>
          <p:nvSpPr>
            <p:cNvPr name="Freeform 12" id="12"/>
            <p:cNvSpPr/>
            <p:nvPr/>
          </p:nvSpPr>
          <p:spPr>
            <a:xfrm flipH="false" flipV="false" rot="0">
              <a:off x="1665250" y="327570"/>
              <a:ext cx="4180484" cy="2850330"/>
            </a:xfrm>
            <a:custGeom>
              <a:avLst/>
              <a:gdLst/>
              <a:ahLst/>
              <a:cxnLst/>
              <a:rect r="r" b="b" t="t" l="l"/>
              <a:pathLst>
                <a:path h="2850330" w="4180484">
                  <a:moveTo>
                    <a:pt x="0" y="0"/>
                  </a:moveTo>
                  <a:lnTo>
                    <a:pt x="4180484" y="0"/>
                  </a:lnTo>
                  <a:lnTo>
                    <a:pt x="4180484" y="2850330"/>
                  </a:lnTo>
                  <a:lnTo>
                    <a:pt x="0" y="28503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6685413" y="7718882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9"/>
                </a:lnTo>
                <a:lnTo>
                  <a:pt x="0" y="14733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704610" y="5050621"/>
            <a:ext cx="3365962" cy="0"/>
          </a:xfrm>
          <a:prstGeom prst="line">
            <a:avLst/>
          </a:prstGeom>
          <a:ln cap="flat" w="57150">
            <a:solidFill>
              <a:srgbClr val="3E829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5982627" y="2068601"/>
            <a:ext cx="2144737" cy="1602797"/>
          </a:xfrm>
          <a:prstGeom prst="line">
            <a:avLst/>
          </a:prstGeom>
          <a:ln cap="flat" w="57150">
            <a:solidFill>
              <a:srgbClr val="3E829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6704610" y="6116039"/>
            <a:ext cx="1438192" cy="1569833"/>
          </a:xfrm>
          <a:prstGeom prst="line">
            <a:avLst/>
          </a:prstGeom>
          <a:ln cap="flat" w="57150">
            <a:solidFill>
              <a:srgbClr val="3E829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-658967" y="935821"/>
            <a:ext cx="7856575" cy="785657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-76200"/>
              <a:ext cx="6604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01"/>
                </a:lnSpc>
              </a:pPr>
              <a:r>
                <a:rPr lang="en-US" b="true" sz="7501" i="true">
                  <a:solidFill>
                    <a:srgbClr val="E3DDDC"/>
                  </a:solidFill>
                  <a:latin typeface="Kollektif Bold Italics"/>
                  <a:ea typeface="Kollektif Bold Italics"/>
                  <a:cs typeface="Kollektif Bold Italics"/>
                  <a:sym typeface="Kollektif Bold Italics"/>
                </a:rPr>
                <a:t>Cloud</a:t>
              </a:r>
            </a:p>
            <a:p>
              <a:pPr algn="ctr">
                <a:lnSpc>
                  <a:spcPts val="10501"/>
                </a:lnSpc>
              </a:pPr>
              <a:r>
                <a:rPr lang="en-US" b="true" sz="7501" i="true">
                  <a:solidFill>
                    <a:srgbClr val="E3DDDC"/>
                  </a:solidFill>
                  <a:latin typeface="Kollektif Bold Italics"/>
                  <a:ea typeface="Kollektif Bold Italics"/>
                  <a:cs typeface="Kollektif Bold Italics"/>
                  <a:sym typeface="Kollektif Bold Italics"/>
                </a:rPr>
                <a:t>Platform Analysis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458676" y="419641"/>
            <a:ext cx="2812387" cy="281238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180664" y="681499"/>
            <a:ext cx="2256363" cy="225636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398438" y="4077332"/>
            <a:ext cx="1980825" cy="1980825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>
                <a:alpha val="14902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674070" y="819268"/>
            <a:ext cx="1980825" cy="1980825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>
                <a:alpha val="14902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674070" y="7277475"/>
            <a:ext cx="1980825" cy="1980825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>
                <a:alpha val="14902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388913" y="4048757"/>
            <a:ext cx="1858600" cy="1858600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4E4E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664545" y="790693"/>
            <a:ext cx="1858600" cy="1858600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4E4E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7664545" y="7248900"/>
            <a:ext cx="1858600" cy="1858600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C4E4E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2" id="32"/>
          <p:cNvSpPr/>
          <p:nvPr/>
        </p:nvSpPr>
        <p:spPr>
          <a:xfrm flipH="false" flipV="false" rot="0">
            <a:off x="8191894" y="1085355"/>
            <a:ext cx="868977" cy="1209968"/>
          </a:xfrm>
          <a:custGeom>
            <a:avLst/>
            <a:gdLst/>
            <a:ahLst/>
            <a:cxnLst/>
            <a:rect r="r" b="b" t="t" l="l"/>
            <a:pathLst>
              <a:path h="1209968" w="868977">
                <a:moveTo>
                  <a:pt x="0" y="0"/>
                </a:moveTo>
                <a:lnTo>
                  <a:pt x="868976" y="0"/>
                </a:lnTo>
                <a:lnTo>
                  <a:pt x="868976" y="1209967"/>
                </a:lnTo>
                <a:lnTo>
                  <a:pt x="0" y="12099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9725901" y="4297194"/>
            <a:ext cx="1241774" cy="1541101"/>
          </a:xfrm>
          <a:custGeom>
            <a:avLst/>
            <a:gdLst/>
            <a:ahLst/>
            <a:cxnLst/>
            <a:rect r="r" b="b" t="t" l="l"/>
            <a:pathLst>
              <a:path h="1541101" w="1241774">
                <a:moveTo>
                  <a:pt x="0" y="0"/>
                </a:moveTo>
                <a:lnTo>
                  <a:pt x="1241774" y="0"/>
                </a:lnTo>
                <a:lnTo>
                  <a:pt x="1241774" y="1541101"/>
                </a:lnTo>
                <a:lnTo>
                  <a:pt x="0" y="15411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60917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7965890" y="7782791"/>
            <a:ext cx="1206685" cy="822740"/>
          </a:xfrm>
          <a:custGeom>
            <a:avLst/>
            <a:gdLst/>
            <a:ahLst/>
            <a:cxnLst/>
            <a:rect r="r" b="b" t="t" l="l"/>
            <a:pathLst>
              <a:path h="822740" w="1206685">
                <a:moveTo>
                  <a:pt x="0" y="0"/>
                </a:moveTo>
                <a:lnTo>
                  <a:pt x="1206685" y="0"/>
                </a:lnTo>
                <a:lnTo>
                  <a:pt x="1206685" y="822740"/>
                </a:lnTo>
                <a:lnTo>
                  <a:pt x="0" y="8227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5" id="35"/>
          <p:cNvSpPr txBox="true"/>
          <p:nvPr/>
        </p:nvSpPr>
        <p:spPr>
          <a:xfrm rot="0">
            <a:off x="11605586" y="3928785"/>
            <a:ext cx="5641416" cy="570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7"/>
              </a:lnSpc>
            </a:pPr>
            <a:r>
              <a:rPr lang="en-US" sz="3048" b="true">
                <a:solidFill>
                  <a:srgbClr val="2F3B69"/>
                </a:solidFill>
                <a:latin typeface="Futura Bold"/>
                <a:ea typeface="Futura Bold"/>
                <a:cs typeface="Futura Bold"/>
                <a:sym typeface="Futura Bold"/>
              </a:rPr>
              <a:t>ThingSpeak :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825870" y="704968"/>
            <a:ext cx="5641416" cy="570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7"/>
              </a:lnSpc>
            </a:pPr>
            <a:r>
              <a:rPr lang="en-US" sz="3048" b="true">
                <a:solidFill>
                  <a:srgbClr val="2F3B69"/>
                </a:solidFill>
                <a:latin typeface="Futura Bold"/>
                <a:ea typeface="Futura Bold"/>
                <a:cs typeface="Futura Bold"/>
                <a:sym typeface="Futura Bold"/>
              </a:rPr>
              <a:t>Firebase : 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825870" y="7440505"/>
            <a:ext cx="5641416" cy="570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7"/>
              </a:lnSpc>
            </a:pPr>
            <a:r>
              <a:rPr lang="en-US" sz="3048" b="true">
                <a:solidFill>
                  <a:srgbClr val="2F3B69"/>
                </a:solidFill>
                <a:latin typeface="Futura Bold"/>
                <a:ea typeface="Futura Bold"/>
                <a:cs typeface="Futura Bold"/>
                <a:sym typeface="Futura Bold"/>
              </a:rPr>
              <a:t>Arduino Cloud :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1605586" y="4561289"/>
            <a:ext cx="5987485" cy="266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E829A"/>
                </a:solidFill>
                <a:latin typeface="Futura"/>
                <a:ea typeface="Futura"/>
                <a:cs typeface="Futura"/>
                <a:sym typeface="Futura"/>
              </a:rPr>
              <a:t>ThingSpeak enabled effective </a:t>
            </a:r>
            <a:r>
              <a:rPr lang="en-US" sz="2499" b="true">
                <a:solidFill>
                  <a:srgbClr val="3E829A"/>
                </a:solidFill>
                <a:latin typeface="Futura Bold"/>
                <a:ea typeface="Futura Bold"/>
                <a:cs typeface="Futura Bold"/>
                <a:sym typeface="Futura Bold"/>
              </a:rPr>
              <a:t>data logging, visualization, and analysis,</a:t>
            </a:r>
            <a:r>
              <a:rPr lang="en-US" sz="2499">
                <a:solidFill>
                  <a:srgbClr val="3E829A"/>
                </a:solidFill>
                <a:latin typeface="Futura"/>
                <a:ea typeface="Futura"/>
                <a:cs typeface="Futura"/>
                <a:sym typeface="Futura"/>
              </a:rPr>
              <a:t> allowing us to monitor and chart sensor data trends over time.  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39" id="39"/>
          <p:cNvSpPr txBox="true"/>
          <p:nvPr/>
        </p:nvSpPr>
        <p:spPr>
          <a:xfrm rot="0">
            <a:off x="9825870" y="1337472"/>
            <a:ext cx="7158664" cy="178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E829A"/>
                </a:solidFill>
                <a:latin typeface="Futura"/>
                <a:ea typeface="Futura"/>
                <a:cs typeface="Futura"/>
                <a:sym typeface="Futura"/>
              </a:rPr>
              <a:t>It is intended for managing real-time sensor data and providing cross-platform access but could not be implemented due to </a:t>
            </a:r>
            <a:r>
              <a:rPr lang="en-US" sz="2499" b="true">
                <a:solidFill>
                  <a:srgbClr val="3E829A"/>
                </a:solidFill>
                <a:latin typeface="Futura Bold"/>
                <a:ea typeface="Futura Bold"/>
                <a:cs typeface="Futura Bold"/>
                <a:sym typeface="Futura Bold"/>
              </a:rPr>
              <a:t>heavy library</a:t>
            </a:r>
            <a:r>
              <a:rPr lang="en-US" sz="2499">
                <a:solidFill>
                  <a:srgbClr val="3E829A"/>
                </a:solidFill>
                <a:latin typeface="Futura"/>
                <a:ea typeface="Futura"/>
                <a:cs typeface="Futura"/>
                <a:sym typeface="Futura"/>
              </a:rPr>
              <a:t> requirements on the Arduino board.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825870" y="8073009"/>
            <a:ext cx="7285792" cy="178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E829A"/>
                </a:solidFill>
                <a:latin typeface="Futura"/>
                <a:ea typeface="Futura"/>
                <a:cs typeface="Futura"/>
                <a:sym typeface="Futura"/>
              </a:rPr>
              <a:t>It facilitated </a:t>
            </a:r>
            <a:r>
              <a:rPr lang="en-US" sz="2499" b="true">
                <a:solidFill>
                  <a:srgbClr val="3E829A"/>
                </a:solidFill>
                <a:latin typeface="Futura Bold"/>
                <a:ea typeface="Futura Bold"/>
                <a:cs typeface="Futura Bold"/>
                <a:sym typeface="Futura Bold"/>
              </a:rPr>
              <a:t>real-time device control and monitoring</a:t>
            </a:r>
            <a:r>
              <a:rPr lang="en-US" sz="2499">
                <a:solidFill>
                  <a:srgbClr val="3E829A"/>
                </a:solidFill>
                <a:latin typeface="Futura"/>
                <a:ea typeface="Futura"/>
                <a:cs typeface="Futura"/>
                <a:sym typeface="Futura"/>
              </a:rPr>
              <a:t> via customizable dashboards and provided an accessible interface for interacting with the hardware remotely through web and mobile apps.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85445" y="1932398"/>
            <a:ext cx="2468048" cy="246804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212665" y="-2469942"/>
            <a:ext cx="6870388" cy="687038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743130" y="2991056"/>
            <a:ext cx="1771830" cy="177183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138596" y="446125"/>
            <a:ext cx="1038254" cy="103825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9620250"/>
            <a:ext cx="324239" cy="32423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352939" y="4762886"/>
            <a:ext cx="6413123" cy="4423968"/>
          </a:xfrm>
          <a:custGeom>
            <a:avLst/>
            <a:gdLst/>
            <a:ahLst/>
            <a:cxnLst/>
            <a:rect r="r" b="b" t="t" l="l"/>
            <a:pathLst>
              <a:path h="4423968" w="6413123">
                <a:moveTo>
                  <a:pt x="0" y="0"/>
                </a:moveTo>
                <a:lnTo>
                  <a:pt x="6413123" y="0"/>
                </a:lnTo>
                <a:lnTo>
                  <a:pt x="6413123" y="4423968"/>
                </a:lnTo>
                <a:lnTo>
                  <a:pt x="0" y="44239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427351" y="866419"/>
            <a:ext cx="7143042" cy="1396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0"/>
              </a:lnSpc>
            </a:pPr>
            <a:r>
              <a:rPr lang="en-US" sz="5500" b="true">
                <a:solidFill>
                  <a:srgbClr val="2F3B69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DATA</a:t>
            </a:r>
          </a:p>
          <a:p>
            <a:pPr algn="l" marL="0" indent="0" lvl="0">
              <a:lnSpc>
                <a:spcPts val="5088"/>
              </a:lnSpc>
            </a:pPr>
            <a:r>
              <a:rPr lang="en-US" b="true" sz="4800">
                <a:solidFill>
                  <a:srgbClr val="2F3B69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VISUALIZATION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607272" y="785621"/>
            <a:ext cx="11094945" cy="1940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74"/>
              </a:lnSpc>
            </a:pPr>
            <a:r>
              <a:rPr lang="en-US" b="true" sz="7400" spc="1110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THINGSPEAK BENIFITS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573832" y="4001644"/>
            <a:ext cx="8981706" cy="4378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0"/>
              </a:lnSpc>
            </a:pPr>
            <a:r>
              <a:rPr lang="en-US" sz="3486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1. </a:t>
            </a:r>
            <a:r>
              <a:rPr lang="en-US" sz="3486" b="true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Real-time Data Visualization</a:t>
            </a:r>
            <a:r>
              <a:rPr lang="en-US" sz="3486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: ThingSpeak enabled live monitoring of temperature and humidity sensor data on a web dashboard.</a:t>
            </a:r>
          </a:p>
          <a:p>
            <a:pPr algn="l">
              <a:lnSpc>
                <a:spcPts val="4880"/>
              </a:lnSpc>
            </a:pPr>
          </a:p>
          <a:p>
            <a:pPr algn="l">
              <a:lnSpc>
                <a:spcPts val="4880"/>
              </a:lnSpc>
              <a:spcBef>
                <a:spcPct val="0"/>
              </a:spcBef>
            </a:pPr>
            <a:r>
              <a:rPr lang="en-US" sz="3486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2. </a:t>
            </a:r>
            <a:r>
              <a:rPr lang="en-US" b="true" sz="3486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Cloud Data Storage</a:t>
            </a:r>
            <a:r>
              <a:rPr lang="en-US" sz="3486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: It provided a reliable platform to store and manage the sensor data collected from Arduino over time.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5400000">
            <a:off x="16725061" y="2693981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9"/>
                </a:lnTo>
                <a:lnTo>
                  <a:pt x="0" y="14733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85445" y="1932398"/>
            <a:ext cx="2468048" cy="246804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212665" y="-2469942"/>
            <a:ext cx="6870388" cy="687038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743130" y="2991056"/>
            <a:ext cx="1771830" cy="177183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138596" y="446125"/>
            <a:ext cx="1038254" cy="103825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352939" y="4762886"/>
            <a:ext cx="6413123" cy="4423968"/>
          </a:xfrm>
          <a:custGeom>
            <a:avLst/>
            <a:gdLst/>
            <a:ahLst/>
            <a:cxnLst/>
            <a:rect r="r" b="b" t="t" l="l"/>
            <a:pathLst>
              <a:path h="4423968" w="6413123">
                <a:moveTo>
                  <a:pt x="0" y="0"/>
                </a:moveTo>
                <a:lnTo>
                  <a:pt x="6413123" y="0"/>
                </a:lnTo>
                <a:lnTo>
                  <a:pt x="6413123" y="4423968"/>
                </a:lnTo>
                <a:lnTo>
                  <a:pt x="0" y="44239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174" r="0" b="-16174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27351" y="866419"/>
            <a:ext cx="7143042" cy="1497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0"/>
              </a:lnSpc>
            </a:pPr>
            <a:r>
              <a:rPr lang="en-US" sz="5500" b="true">
                <a:solidFill>
                  <a:srgbClr val="2F3B69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EASY</a:t>
            </a:r>
          </a:p>
          <a:p>
            <a:pPr algn="l" marL="0" indent="0" lvl="0">
              <a:lnSpc>
                <a:spcPts val="5830"/>
              </a:lnSpc>
            </a:pPr>
            <a:r>
              <a:rPr lang="en-US" b="true" sz="5500">
                <a:solidFill>
                  <a:srgbClr val="2F3B69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INTEGRATION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607272" y="785621"/>
            <a:ext cx="11094945" cy="1940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b="true" sz="7400" spc="1110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ARDUINO CLOUD</a:t>
            </a:r>
          </a:p>
          <a:p>
            <a:pPr algn="l" marL="0" indent="0" lvl="0">
              <a:lnSpc>
                <a:spcPts val="7474"/>
              </a:lnSpc>
            </a:pPr>
            <a:r>
              <a:rPr lang="en-US" b="true" sz="7400" spc="1110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BENIFITS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573832" y="4001644"/>
            <a:ext cx="8981706" cy="4997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0"/>
              </a:lnSpc>
            </a:pPr>
            <a:r>
              <a:rPr lang="en-US" sz="3486" b="true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1</a:t>
            </a:r>
            <a:r>
              <a:rPr lang="en-US" sz="3486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. </a:t>
            </a:r>
            <a:r>
              <a:rPr lang="en-US" sz="3486" b="true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Seamless Integration with Arduino</a:t>
            </a:r>
            <a:r>
              <a:rPr lang="en-US" sz="3486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: It provides a direct connection to Arduino boards, making it simple to upload sensor data and control devices.</a:t>
            </a:r>
          </a:p>
          <a:p>
            <a:pPr algn="l">
              <a:lnSpc>
                <a:spcPts val="4880"/>
              </a:lnSpc>
            </a:pPr>
          </a:p>
          <a:p>
            <a:pPr algn="l">
              <a:lnSpc>
                <a:spcPts val="4880"/>
              </a:lnSpc>
              <a:spcBef>
                <a:spcPct val="0"/>
              </a:spcBef>
            </a:pPr>
            <a:r>
              <a:rPr lang="en-US" b="true" sz="3486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2.</a:t>
            </a:r>
            <a:r>
              <a:rPr lang="en-US" sz="3486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</a:t>
            </a:r>
            <a:r>
              <a:rPr lang="en-US" b="true" sz="3486">
                <a:solidFill>
                  <a:srgbClr val="000000"/>
                </a:solidFill>
                <a:latin typeface="Futura Bold"/>
                <a:ea typeface="Futura Bold"/>
                <a:cs typeface="Futura Bold"/>
                <a:sym typeface="Futura Bold"/>
              </a:rPr>
              <a:t>Voice Control via Alexa:</a:t>
            </a:r>
            <a:r>
              <a:rPr lang="en-US" sz="3486">
                <a:solidFill>
                  <a:srgbClr val="000000"/>
                </a:solidFill>
                <a:latin typeface="Futura"/>
                <a:ea typeface="Futura"/>
                <a:cs typeface="Futura"/>
                <a:sym typeface="Futura"/>
              </a:rPr>
              <a:t>  Arduino Cloud easily integrates with Alexa, allowing voice-based control of our project.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028700" y="9620250"/>
            <a:ext cx="324239" cy="324239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5400000">
            <a:off x="16715536" y="2693981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9"/>
                </a:lnTo>
                <a:lnTo>
                  <a:pt x="0" y="14733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89633" y="-792358"/>
            <a:ext cx="4036665" cy="403666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8455557"/>
            <a:ext cx="1069105" cy="106910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375069" y="2460621"/>
            <a:ext cx="13537861" cy="6329537"/>
          </a:xfrm>
          <a:custGeom>
            <a:avLst/>
            <a:gdLst/>
            <a:ahLst/>
            <a:cxnLst/>
            <a:rect r="r" b="b" t="t" l="l"/>
            <a:pathLst>
              <a:path h="6329537" w="13537861">
                <a:moveTo>
                  <a:pt x="0" y="0"/>
                </a:moveTo>
                <a:lnTo>
                  <a:pt x="13537862" y="0"/>
                </a:lnTo>
                <a:lnTo>
                  <a:pt x="13537862" y="6329537"/>
                </a:lnTo>
                <a:lnTo>
                  <a:pt x="0" y="63295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62" r="0" b="-262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95209" y="702735"/>
            <a:ext cx="8618625" cy="1056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59"/>
              </a:lnSpc>
            </a:pPr>
            <a:r>
              <a:rPr lang="en-US" b="true" sz="6999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MQTT VS REST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5400000">
            <a:off x="16734586" y="2693981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9"/>
                </a:lnTo>
                <a:lnTo>
                  <a:pt x="0" y="14733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5" r="0" b="-17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1544" y="-1128764"/>
            <a:ext cx="4314927" cy="431492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610446" y="8762231"/>
            <a:ext cx="4314927" cy="431492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023475" y="-702221"/>
            <a:ext cx="3461843" cy="346184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DDDC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5084613" y="9258300"/>
            <a:ext cx="3461843" cy="346184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DDD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438368" y="4005264"/>
            <a:ext cx="13411264" cy="2047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798"/>
              </a:lnSpc>
              <a:spcBef>
                <a:spcPct val="0"/>
              </a:spcBef>
            </a:pPr>
            <a:r>
              <a:rPr lang="en-US" b="true" sz="11999" spc="1799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OBJECTIVES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-5400000">
            <a:off x="4482867" y="5562761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1" y="0"/>
                </a:lnTo>
                <a:lnTo>
                  <a:pt x="693341" y="1473348"/>
                </a:lnTo>
                <a:lnTo>
                  <a:pt x="0" y="1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600950" y="2605408"/>
            <a:ext cx="12047604" cy="5213823"/>
            <a:chOff x="0" y="0"/>
            <a:chExt cx="3173032" cy="13731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73032" cy="1373188"/>
            </a:xfrm>
            <a:custGeom>
              <a:avLst/>
              <a:gdLst/>
              <a:ahLst/>
              <a:cxnLst/>
              <a:rect r="r" b="b" t="t" l="l"/>
              <a:pathLst>
                <a:path h="1373188" w="3173032">
                  <a:moveTo>
                    <a:pt x="0" y="0"/>
                  </a:moveTo>
                  <a:lnTo>
                    <a:pt x="3173032" y="0"/>
                  </a:lnTo>
                  <a:lnTo>
                    <a:pt x="3173032" y="1373188"/>
                  </a:lnTo>
                  <a:lnTo>
                    <a:pt x="0" y="1373188"/>
                  </a:ln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173032" cy="14112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535902" y="-535902"/>
            <a:ext cx="11358804" cy="11358804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1804286" y="1804286"/>
            <a:ext cx="6678427" cy="667842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-57150"/>
              <a:ext cx="660400" cy="793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820"/>
                </a:lnSpc>
              </a:pPr>
              <a:r>
                <a:rPr lang="en-US" b="true" sz="6300">
                  <a:solidFill>
                    <a:srgbClr val="FAFAFF"/>
                  </a:solidFill>
                  <a:latin typeface="Kollektif Bold"/>
                  <a:ea typeface="Kollektif Bold"/>
                  <a:cs typeface="Kollektif Bold"/>
                  <a:sym typeface="Kollektif Bold"/>
                </a:rPr>
                <a:t>CONCLUSION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022608" y="2955953"/>
            <a:ext cx="7525366" cy="4388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5701" indent="-332851" lvl="1">
              <a:lnSpc>
                <a:spcPts val="4316"/>
              </a:lnSpc>
              <a:buFont typeface="Arial"/>
              <a:buChar char="•"/>
            </a:pPr>
            <a:r>
              <a:rPr lang="en-US" sz="3083">
                <a:solidFill>
                  <a:srgbClr val="2F3B69"/>
                </a:solidFill>
                <a:latin typeface="Futura"/>
                <a:ea typeface="Futura"/>
                <a:cs typeface="Futura"/>
                <a:sym typeface="Futura"/>
              </a:rPr>
              <a:t>It is the best platform for our application as it simplifies the management of Arduino variables and their states, eliminating the complexity for users. </a:t>
            </a:r>
          </a:p>
          <a:p>
            <a:pPr algn="just" marL="665701" indent="-332851" lvl="1">
              <a:lnSpc>
                <a:spcPts val="4316"/>
              </a:lnSpc>
              <a:buFont typeface="Arial"/>
              <a:buChar char="•"/>
            </a:pPr>
            <a:r>
              <a:rPr lang="en-US" sz="3083">
                <a:solidFill>
                  <a:srgbClr val="2F3B69"/>
                </a:solidFill>
                <a:latin typeface="Futura"/>
                <a:ea typeface="Futura"/>
                <a:cs typeface="Futura"/>
                <a:sym typeface="Futura"/>
              </a:rPr>
              <a:t>Its user-friendly interface makes it easy for beginners to set up and control devices, making it an ideal choice for smart home applications.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62568" y="1152525"/>
            <a:ext cx="11094945" cy="997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74"/>
              </a:lnSpc>
            </a:pPr>
            <a:r>
              <a:rPr lang="en-US" b="true" sz="7400" spc="1110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ARDUINO CLOUD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5400000">
            <a:off x="739992" y="8628210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1" y="0"/>
                </a:lnTo>
                <a:lnTo>
                  <a:pt x="693341" y="1473348"/>
                </a:lnTo>
                <a:lnTo>
                  <a:pt x="0" y="1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381604" y="4837730"/>
            <a:ext cx="4242524" cy="424252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329082" y="-761528"/>
            <a:ext cx="11810057" cy="1181005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900539" y="7328675"/>
            <a:ext cx="3045740" cy="30457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201618" y="7629754"/>
            <a:ext cx="2443581" cy="244358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462642" y="2660247"/>
            <a:ext cx="13501334" cy="5880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808"/>
              </a:lnSpc>
            </a:pPr>
            <a:r>
              <a:rPr lang="en-US" b="true" sz="21516">
                <a:solidFill>
                  <a:srgbClr val="162651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THANK YOU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3152443" y="789657"/>
            <a:ext cx="1784738" cy="1784738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91277" y="2119199"/>
            <a:ext cx="1371365" cy="1371365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5400000">
            <a:off x="16715536" y="2693981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9"/>
                </a:lnTo>
                <a:lnTo>
                  <a:pt x="0" y="14733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73331" y="4445750"/>
            <a:ext cx="5284815" cy="5345907"/>
            <a:chOff x="0" y="0"/>
            <a:chExt cx="1480069" cy="14971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0069" cy="1497179"/>
            </a:xfrm>
            <a:custGeom>
              <a:avLst/>
              <a:gdLst/>
              <a:ahLst/>
              <a:cxnLst/>
              <a:rect r="r" b="b" t="t" l="l"/>
              <a:pathLst>
                <a:path h="1497179" w="1480069">
                  <a:moveTo>
                    <a:pt x="0" y="0"/>
                  </a:moveTo>
                  <a:lnTo>
                    <a:pt x="1480069" y="0"/>
                  </a:lnTo>
                  <a:lnTo>
                    <a:pt x="1480069" y="1497179"/>
                  </a:lnTo>
                  <a:lnTo>
                    <a:pt x="0" y="1497179"/>
                  </a:lnTo>
                  <a:close/>
                </a:path>
              </a:pathLst>
            </a:custGeom>
            <a:solidFill>
              <a:srgbClr val="5C4E4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480069" cy="15352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88206" y="4445750"/>
            <a:ext cx="5284815" cy="5345907"/>
            <a:chOff x="0" y="0"/>
            <a:chExt cx="1480069" cy="149717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80069" cy="1497179"/>
            </a:xfrm>
            <a:custGeom>
              <a:avLst/>
              <a:gdLst/>
              <a:ahLst/>
              <a:cxnLst/>
              <a:rect r="r" b="b" t="t" l="l"/>
              <a:pathLst>
                <a:path h="1497179" w="1480069">
                  <a:moveTo>
                    <a:pt x="0" y="0"/>
                  </a:moveTo>
                  <a:lnTo>
                    <a:pt x="1480069" y="0"/>
                  </a:lnTo>
                  <a:lnTo>
                    <a:pt x="1480069" y="1497179"/>
                  </a:lnTo>
                  <a:lnTo>
                    <a:pt x="0" y="1497179"/>
                  </a:lnTo>
                  <a:close/>
                </a:path>
              </a:pathLst>
            </a:custGeom>
            <a:solidFill>
              <a:srgbClr val="5C4E4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480069" cy="15352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458299" y="4445750"/>
            <a:ext cx="5284815" cy="5345907"/>
            <a:chOff x="0" y="0"/>
            <a:chExt cx="1480069" cy="149717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80069" cy="1497179"/>
            </a:xfrm>
            <a:custGeom>
              <a:avLst/>
              <a:gdLst/>
              <a:ahLst/>
              <a:cxnLst/>
              <a:rect r="r" b="b" t="t" l="l"/>
              <a:pathLst>
                <a:path h="1497179" w="1480069">
                  <a:moveTo>
                    <a:pt x="0" y="0"/>
                  </a:moveTo>
                  <a:lnTo>
                    <a:pt x="1480069" y="0"/>
                  </a:lnTo>
                  <a:lnTo>
                    <a:pt x="1480069" y="1497179"/>
                  </a:lnTo>
                  <a:lnTo>
                    <a:pt x="0" y="1497179"/>
                  </a:lnTo>
                  <a:close/>
                </a:path>
              </a:pathLst>
            </a:custGeom>
            <a:solidFill>
              <a:srgbClr val="5C4E4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480069" cy="15352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430011" y="3703530"/>
            <a:ext cx="5284815" cy="5944808"/>
            <a:chOff x="0" y="0"/>
            <a:chExt cx="1480069" cy="166490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80069" cy="1664907"/>
            </a:xfrm>
            <a:custGeom>
              <a:avLst/>
              <a:gdLst/>
              <a:ahLst/>
              <a:cxnLst/>
              <a:rect r="r" b="b" t="t" l="l"/>
              <a:pathLst>
                <a:path h="1664907" w="1480069">
                  <a:moveTo>
                    <a:pt x="0" y="0"/>
                  </a:moveTo>
                  <a:lnTo>
                    <a:pt x="1480069" y="0"/>
                  </a:lnTo>
                  <a:lnTo>
                    <a:pt x="1480069" y="1664907"/>
                  </a:lnTo>
                  <a:lnTo>
                    <a:pt x="0" y="1664907"/>
                  </a:ln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480069" cy="17030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44886" y="3703530"/>
            <a:ext cx="5284815" cy="5944808"/>
            <a:chOff x="0" y="0"/>
            <a:chExt cx="1480069" cy="166490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80069" cy="1664907"/>
            </a:xfrm>
            <a:custGeom>
              <a:avLst/>
              <a:gdLst/>
              <a:ahLst/>
              <a:cxnLst/>
              <a:rect r="r" b="b" t="t" l="l"/>
              <a:pathLst>
                <a:path h="1664907" w="1480069">
                  <a:moveTo>
                    <a:pt x="0" y="0"/>
                  </a:moveTo>
                  <a:lnTo>
                    <a:pt x="1480069" y="0"/>
                  </a:lnTo>
                  <a:lnTo>
                    <a:pt x="1480069" y="1664907"/>
                  </a:lnTo>
                  <a:lnTo>
                    <a:pt x="0" y="1664907"/>
                  </a:ln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480069" cy="17030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314979" y="3703530"/>
            <a:ext cx="5284815" cy="5944808"/>
            <a:chOff x="0" y="0"/>
            <a:chExt cx="1480069" cy="166490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80069" cy="1664907"/>
            </a:xfrm>
            <a:custGeom>
              <a:avLst/>
              <a:gdLst/>
              <a:ahLst/>
              <a:cxnLst/>
              <a:rect r="r" b="b" t="t" l="l"/>
              <a:pathLst>
                <a:path h="1664907" w="1480069">
                  <a:moveTo>
                    <a:pt x="0" y="0"/>
                  </a:moveTo>
                  <a:lnTo>
                    <a:pt x="1480069" y="0"/>
                  </a:lnTo>
                  <a:lnTo>
                    <a:pt x="1480069" y="1664907"/>
                  </a:lnTo>
                  <a:lnTo>
                    <a:pt x="0" y="1664907"/>
                  </a:ln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480069" cy="17030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186406" y="2864250"/>
            <a:ext cx="1772026" cy="1772026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301281" y="2864250"/>
            <a:ext cx="1772026" cy="1772026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4071373" y="2864250"/>
            <a:ext cx="1772026" cy="1772026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-510756" y="-358119"/>
            <a:ext cx="19309513" cy="3164936"/>
            <a:chOff x="0" y="0"/>
            <a:chExt cx="5085633" cy="83356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5085633" cy="833563"/>
            </a:xfrm>
            <a:custGeom>
              <a:avLst/>
              <a:gdLst/>
              <a:ahLst/>
              <a:cxnLst/>
              <a:rect r="r" b="b" t="t" l="l"/>
              <a:pathLst>
                <a:path h="833563" w="5085633">
                  <a:moveTo>
                    <a:pt x="0" y="0"/>
                  </a:moveTo>
                  <a:lnTo>
                    <a:pt x="5085633" y="0"/>
                  </a:lnTo>
                  <a:lnTo>
                    <a:pt x="5085633" y="833563"/>
                  </a:lnTo>
                  <a:lnTo>
                    <a:pt x="0" y="833563"/>
                  </a:ln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5085633" cy="8716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2" id="32"/>
          <p:cNvSpPr/>
          <p:nvPr/>
        </p:nvSpPr>
        <p:spPr>
          <a:xfrm flipH="false" flipV="false" rot="0">
            <a:off x="2734413" y="3274296"/>
            <a:ext cx="847623" cy="919512"/>
          </a:xfrm>
          <a:custGeom>
            <a:avLst/>
            <a:gdLst/>
            <a:ahLst/>
            <a:cxnLst/>
            <a:rect r="r" b="b" t="t" l="l"/>
            <a:pathLst>
              <a:path h="919512" w="847623">
                <a:moveTo>
                  <a:pt x="0" y="0"/>
                </a:moveTo>
                <a:lnTo>
                  <a:pt x="847623" y="0"/>
                </a:lnTo>
                <a:lnTo>
                  <a:pt x="847623" y="919512"/>
                </a:lnTo>
                <a:lnTo>
                  <a:pt x="0" y="919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-5400000">
            <a:off x="934890" y="65593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8"/>
                </a:lnTo>
                <a:lnTo>
                  <a:pt x="0" y="1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8456033" y="3242530"/>
            <a:ext cx="1251423" cy="767508"/>
          </a:xfrm>
          <a:custGeom>
            <a:avLst/>
            <a:gdLst/>
            <a:ahLst/>
            <a:cxnLst/>
            <a:rect r="r" b="b" t="t" l="l"/>
            <a:pathLst>
              <a:path h="767508" w="1251423">
                <a:moveTo>
                  <a:pt x="0" y="0"/>
                </a:moveTo>
                <a:lnTo>
                  <a:pt x="1251424" y="0"/>
                </a:lnTo>
                <a:lnTo>
                  <a:pt x="1251424" y="767508"/>
                </a:lnTo>
                <a:lnTo>
                  <a:pt x="0" y="7675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14423579" y="3216456"/>
            <a:ext cx="1067615" cy="1067615"/>
          </a:xfrm>
          <a:custGeom>
            <a:avLst/>
            <a:gdLst/>
            <a:ahLst/>
            <a:cxnLst/>
            <a:rect r="r" b="b" t="t" l="l"/>
            <a:pathLst>
              <a:path h="1067615" w="1067615">
                <a:moveTo>
                  <a:pt x="0" y="0"/>
                </a:moveTo>
                <a:lnTo>
                  <a:pt x="1067615" y="0"/>
                </a:lnTo>
                <a:lnTo>
                  <a:pt x="1067615" y="1067615"/>
                </a:lnTo>
                <a:lnTo>
                  <a:pt x="0" y="1067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6" id="36"/>
          <p:cNvSpPr txBox="true"/>
          <p:nvPr/>
        </p:nvSpPr>
        <p:spPr>
          <a:xfrm rot="0">
            <a:off x="2824821" y="668917"/>
            <a:ext cx="12638359" cy="119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799"/>
              </a:lnSpc>
              <a:spcBef>
                <a:spcPct val="0"/>
              </a:spcBef>
            </a:pPr>
            <a:r>
              <a:rPr lang="en-US" b="true" sz="6999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PROJECT OBJECTIVES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65183" y="4664851"/>
            <a:ext cx="4844222" cy="1085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b="true">
                <a:solidFill>
                  <a:srgbClr val="2F3B69"/>
                </a:solidFill>
                <a:latin typeface="Futura Bold"/>
                <a:ea typeface="Futura Bold"/>
                <a:cs typeface="Futura Bold"/>
                <a:sym typeface="Futura Bold"/>
              </a:rPr>
              <a:t>Real-Time Data Monitoring and Visualization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6659634" y="5987079"/>
            <a:ext cx="4825570" cy="2893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7591" indent="-253796" lvl="1">
              <a:lnSpc>
                <a:spcPts val="3291"/>
              </a:lnSpc>
              <a:buFont typeface="Arial"/>
              <a:buChar char="•"/>
            </a:pPr>
            <a:r>
              <a:rPr lang="en-US" sz="2351">
                <a:solidFill>
                  <a:srgbClr val="2F3B69"/>
                </a:solidFill>
                <a:latin typeface="Futura"/>
                <a:ea typeface="Futura"/>
                <a:cs typeface="Futura"/>
                <a:sym typeface="Futura"/>
              </a:rPr>
              <a:t>To integrate control mechanisms via the cloud platforms, allowing users to remotely toggle and manage connected devices (e.g., LED, motors, etc.) </a:t>
            </a:r>
          </a:p>
          <a:p>
            <a:pPr algn="l" marL="507591" indent="-253796" lvl="1">
              <a:lnSpc>
                <a:spcPts val="3291"/>
              </a:lnSpc>
              <a:buFont typeface="Arial"/>
              <a:buChar char="•"/>
            </a:pPr>
            <a:r>
              <a:rPr lang="en-US" sz="2351">
                <a:solidFill>
                  <a:srgbClr val="2F3B69"/>
                </a:solidFill>
                <a:latin typeface="Futura"/>
                <a:ea typeface="Futura"/>
                <a:cs typeface="Futura"/>
                <a:sym typeface="Futura"/>
              </a:rPr>
              <a:t>using dashboards or mobile applications.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774509" y="5987079"/>
            <a:ext cx="4825570" cy="3302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7591" indent="-253796" lvl="1">
              <a:lnSpc>
                <a:spcPts val="3291"/>
              </a:lnSpc>
              <a:buFont typeface="Arial"/>
              <a:buChar char="•"/>
            </a:pPr>
            <a:r>
              <a:rPr lang="en-US" sz="2351">
                <a:solidFill>
                  <a:srgbClr val="2F3B69"/>
                </a:solidFill>
                <a:latin typeface="Futura"/>
                <a:ea typeface="Futura"/>
                <a:cs typeface="Futura"/>
                <a:sym typeface="Futura"/>
              </a:rPr>
              <a:t>To collect environmental data using Arduino sensors and upload it to cloud platforms like ThingSpeak and Arduino Cloud,</a:t>
            </a:r>
          </a:p>
          <a:p>
            <a:pPr algn="l" marL="507591" indent="-253796" lvl="1">
              <a:lnSpc>
                <a:spcPts val="3291"/>
              </a:lnSpc>
              <a:buFont typeface="Arial"/>
              <a:buChar char="•"/>
            </a:pPr>
            <a:r>
              <a:rPr lang="en-US" sz="2351">
                <a:solidFill>
                  <a:srgbClr val="2F3B69"/>
                </a:solidFill>
                <a:latin typeface="Futura"/>
                <a:ea typeface="Futura"/>
                <a:cs typeface="Futura"/>
                <a:sym typeface="Futura"/>
              </a:rPr>
              <a:t>enabling real-time monitoring and graphical visualization of sensor readings on web and mobile applications.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2544601" y="5987079"/>
            <a:ext cx="4825570" cy="3302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7591" indent="-253796" lvl="1">
              <a:lnSpc>
                <a:spcPts val="3291"/>
              </a:lnSpc>
              <a:buFont typeface="Arial"/>
              <a:buChar char="•"/>
            </a:pPr>
            <a:r>
              <a:rPr lang="en-US" sz="2351">
                <a:solidFill>
                  <a:srgbClr val="2F3B69"/>
                </a:solidFill>
                <a:latin typeface="Futura"/>
                <a:ea typeface="Futura"/>
                <a:cs typeface="Futura"/>
                <a:sym typeface="Futura"/>
              </a:rPr>
              <a:t>To establish a framework for integrating IoT devices with cloud-based services, paving the way for automation, advanced analytics, and integration</a:t>
            </a:r>
          </a:p>
          <a:p>
            <a:pPr algn="l" marL="507591" indent="-253796" lvl="1">
              <a:lnSpc>
                <a:spcPts val="3291"/>
              </a:lnSpc>
              <a:buFont typeface="Arial"/>
              <a:buChar char="•"/>
            </a:pPr>
            <a:r>
              <a:rPr lang="en-US" sz="2351">
                <a:solidFill>
                  <a:srgbClr val="2F3B69"/>
                </a:solidFill>
                <a:latin typeface="Futura"/>
                <a:ea typeface="Futura"/>
                <a:cs typeface="Futura"/>
                <a:sym typeface="Futura"/>
              </a:rPr>
              <a:t> with third-party ecosystems like Alexa for voice-based control and monitoring.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6659634" y="4664851"/>
            <a:ext cx="4844222" cy="1085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b="true">
                <a:solidFill>
                  <a:srgbClr val="2F3B69"/>
                </a:solidFill>
                <a:latin typeface="Futura Bold"/>
                <a:ea typeface="Futura Bold"/>
                <a:cs typeface="Futura Bold"/>
                <a:sym typeface="Futura Bold"/>
              </a:rPr>
              <a:t>Remote Control of Connected Devices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2525949" y="4664851"/>
            <a:ext cx="4844222" cy="1085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b="true">
                <a:solidFill>
                  <a:srgbClr val="2F3B69"/>
                </a:solidFill>
                <a:latin typeface="Futura Bold"/>
                <a:ea typeface="Futura Bold"/>
                <a:cs typeface="Futura Bold"/>
                <a:sym typeface="Futura Bold"/>
              </a:rPr>
              <a:t>Seamless IoT Integration and Automation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0756" y="-358119"/>
            <a:ext cx="19309513" cy="3164936"/>
            <a:chOff x="0" y="0"/>
            <a:chExt cx="5085633" cy="8335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85633" cy="833563"/>
            </a:xfrm>
            <a:custGeom>
              <a:avLst/>
              <a:gdLst/>
              <a:ahLst/>
              <a:cxnLst/>
              <a:rect r="r" b="b" t="t" l="l"/>
              <a:pathLst>
                <a:path h="833563" w="5085633">
                  <a:moveTo>
                    <a:pt x="0" y="0"/>
                  </a:moveTo>
                  <a:lnTo>
                    <a:pt x="5085633" y="0"/>
                  </a:lnTo>
                  <a:lnTo>
                    <a:pt x="5085633" y="833563"/>
                  </a:lnTo>
                  <a:lnTo>
                    <a:pt x="0" y="833563"/>
                  </a:ln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085633" cy="8716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14261" y="431378"/>
            <a:ext cx="10712812" cy="1435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687"/>
              </a:lnSpc>
              <a:spcBef>
                <a:spcPct val="0"/>
              </a:spcBef>
            </a:pPr>
            <a:r>
              <a:rPr lang="en-US" b="true" sz="8347" spc="1252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ARCHITECTURE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176846" y="2497859"/>
            <a:ext cx="11972408" cy="6704549"/>
          </a:xfrm>
          <a:custGeom>
            <a:avLst/>
            <a:gdLst/>
            <a:ahLst/>
            <a:cxnLst/>
            <a:rect r="r" b="b" t="t" l="l"/>
            <a:pathLst>
              <a:path h="6704549" w="11972408">
                <a:moveTo>
                  <a:pt x="0" y="0"/>
                </a:moveTo>
                <a:lnTo>
                  <a:pt x="11972408" y="0"/>
                </a:lnTo>
                <a:lnTo>
                  <a:pt x="11972408" y="6704549"/>
                </a:lnTo>
                <a:lnTo>
                  <a:pt x="0" y="67045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648738" y="-4435504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81608" y="9248775"/>
            <a:ext cx="3076174" cy="580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03"/>
              </a:lnSpc>
              <a:spcBef>
                <a:spcPct val="0"/>
              </a:spcBef>
            </a:pPr>
            <a:r>
              <a:rPr lang="en-US" sz="335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Microcontroller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701967" y="9248775"/>
            <a:ext cx="1174326" cy="580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03"/>
              </a:lnSpc>
              <a:spcBef>
                <a:spcPct val="0"/>
              </a:spcBef>
            </a:pPr>
            <a:r>
              <a:rPr lang="en-US" sz="335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Users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54731" y="5019675"/>
            <a:ext cx="1178537" cy="580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03"/>
              </a:lnSpc>
              <a:spcBef>
                <a:spcPct val="0"/>
              </a:spcBef>
            </a:pPr>
            <a:r>
              <a:rPr lang="en-US" sz="335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Cloud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0756" y="-358119"/>
            <a:ext cx="19309513" cy="3164936"/>
            <a:chOff x="0" y="0"/>
            <a:chExt cx="5085633" cy="8335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85633" cy="833563"/>
            </a:xfrm>
            <a:custGeom>
              <a:avLst/>
              <a:gdLst/>
              <a:ahLst/>
              <a:cxnLst/>
              <a:rect r="r" b="b" t="t" l="l"/>
              <a:pathLst>
                <a:path h="833563" w="5085633">
                  <a:moveTo>
                    <a:pt x="0" y="0"/>
                  </a:moveTo>
                  <a:lnTo>
                    <a:pt x="5085633" y="0"/>
                  </a:lnTo>
                  <a:lnTo>
                    <a:pt x="5085633" y="833563"/>
                  </a:lnTo>
                  <a:lnTo>
                    <a:pt x="0" y="833563"/>
                  </a:ln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085633" cy="8716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14261" y="431378"/>
            <a:ext cx="10712812" cy="2912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687"/>
              </a:lnSpc>
            </a:pPr>
            <a:r>
              <a:rPr lang="en-US" b="true" sz="8347" spc="1252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SCHEMATIC</a:t>
            </a:r>
          </a:p>
          <a:p>
            <a:pPr algn="l" marL="0" indent="0" lvl="0">
              <a:lnSpc>
                <a:spcPts val="11687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220222" y="1973185"/>
            <a:ext cx="13847557" cy="7789251"/>
          </a:xfrm>
          <a:custGeom>
            <a:avLst/>
            <a:gdLst/>
            <a:ahLst/>
            <a:cxnLst/>
            <a:rect r="r" b="b" t="t" l="l"/>
            <a:pathLst>
              <a:path h="7789251" w="13847557">
                <a:moveTo>
                  <a:pt x="0" y="0"/>
                </a:moveTo>
                <a:lnTo>
                  <a:pt x="13847556" y="0"/>
                </a:lnTo>
                <a:lnTo>
                  <a:pt x="13847556" y="7789251"/>
                </a:lnTo>
                <a:lnTo>
                  <a:pt x="0" y="77892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648738" y="-4435504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27418" y="-514350"/>
            <a:ext cx="3151619" cy="11243186"/>
            <a:chOff x="0" y="0"/>
            <a:chExt cx="830056" cy="296116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30056" cy="2961168"/>
            </a:xfrm>
            <a:custGeom>
              <a:avLst/>
              <a:gdLst/>
              <a:ahLst/>
              <a:cxnLst/>
              <a:rect r="r" b="b" t="t" l="l"/>
              <a:pathLst>
                <a:path h="2961168" w="830056">
                  <a:moveTo>
                    <a:pt x="0" y="0"/>
                  </a:moveTo>
                  <a:lnTo>
                    <a:pt x="830056" y="0"/>
                  </a:lnTo>
                  <a:lnTo>
                    <a:pt x="830056" y="2961168"/>
                  </a:lnTo>
                  <a:lnTo>
                    <a:pt x="0" y="2961168"/>
                  </a:ln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30056" cy="29992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996752" y="-2864969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095496" y="882788"/>
            <a:ext cx="8163804" cy="1775725"/>
            <a:chOff x="0" y="0"/>
            <a:chExt cx="2150138" cy="46768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50138" cy="467681"/>
            </a:xfrm>
            <a:custGeom>
              <a:avLst/>
              <a:gdLst/>
              <a:ahLst/>
              <a:cxnLst/>
              <a:rect r="r" b="b" t="t" l="l"/>
              <a:pathLst>
                <a:path h="467681" w="2150138">
                  <a:moveTo>
                    <a:pt x="94832" y="0"/>
                  </a:moveTo>
                  <a:lnTo>
                    <a:pt x="2055306" y="0"/>
                  </a:lnTo>
                  <a:cubicBezTo>
                    <a:pt x="2080457" y="0"/>
                    <a:pt x="2104578" y="9991"/>
                    <a:pt x="2122362" y="27776"/>
                  </a:cubicBezTo>
                  <a:cubicBezTo>
                    <a:pt x="2140146" y="45560"/>
                    <a:pt x="2150138" y="69681"/>
                    <a:pt x="2150138" y="94832"/>
                  </a:cubicBezTo>
                  <a:lnTo>
                    <a:pt x="2150138" y="372848"/>
                  </a:lnTo>
                  <a:cubicBezTo>
                    <a:pt x="2150138" y="425223"/>
                    <a:pt x="2107680" y="467681"/>
                    <a:pt x="2055306" y="467681"/>
                  </a:cubicBezTo>
                  <a:lnTo>
                    <a:pt x="94832" y="467681"/>
                  </a:lnTo>
                  <a:cubicBezTo>
                    <a:pt x="69681" y="467681"/>
                    <a:pt x="45560" y="457689"/>
                    <a:pt x="27776" y="439905"/>
                  </a:cubicBezTo>
                  <a:cubicBezTo>
                    <a:pt x="9991" y="422120"/>
                    <a:pt x="0" y="397999"/>
                    <a:pt x="0" y="372848"/>
                  </a:cubicBezTo>
                  <a:lnTo>
                    <a:pt x="0" y="94832"/>
                  </a:lnTo>
                  <a:cubicBezTo>
                    <a:pt x="0" y="69681"/>
                    <a:pt x="9991" y="45560"/>
                    <a:pt x="27776" y="27776"/>
                  </a:cubicBezTo>
                  <a:cubicBezTo>
                    <a:pt x="45560" y="9991"/>
                    <a:pt x="69681" y="0"/>
                    <a:pt x="94832" y="0"/>
                  </a:cubicBezTo>
                  <a:close/>
                </a:path>
              </a:pathLst>
            </a:custGeom>
            <a:solidFill>
              <a:srgbClr val="FBFEF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150138" cy="5057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903130" y="303985"/>
            <a:ext cx="2933332" cy="293333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169AC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9095496" y="4257005"/>
            <a:ext cx="8163804" cy="1775725"/>
            <a:chOff x="0" y="0"/>
            <a:chExt cx="2150138" cy="46768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50138" cy="467681"/>
            </a:xfrm>
            <a:custGeom>
              <a:avLst/>
              <a:gdLst/>
              <a:ahLst/>
              <a:cxnLst/>
              <a:rect r="r" b="b" t="t" l="l"/>
              <a:pathLst>
                <a:path h="467681" w="2150138">
                  <a:moveTo>
                    <a:pt x="94832" y="0"/>
                  </a:moveTo>
                  <a:lnTo>
                    <a:pt x="2055306" y="0"/>
                  </a:lnTo>
                  <a:cubicBezTo>
                    <a:pt x="2080457" y="0"/>
                    <a:pt x="2104578" y="9991"/>
                    <a:pt x="2122362" y="27776"/>
                  </a:cubicBezTo>
                  <a:cubicBezTo>
                    <a:pt x="2140146" y="45560"/>
                    <a:pt x="2150138" y="69681"/>
                    <a:pt x="2150138" y="94832"/>
                  </a:cubicBezTo>
                  <a:lnTo>
                    <a:pt x="2150138" y="372848"/>
                  </a:lnTo>
                  <a:cubicBezTo>
                    <a:pt x="2150138" y="425223"/>
                    <a:pt x="2107680" y="467681"/>
                    <a:pt x="2055306" y="467681"/>
                  </a:cubicBezTo>
                  <a:lnTo>
                    <a:pt x="94832" y="467681"/>
                  </a:lnTo>
                  <a:cubicBezTo>
                    <a:pt x="69681" y="467681"/>
                    <a:pt x="45560" y="457689"/>
                    <a:pt x="27776" y="439905"/>
                  </a:cubicBezTo>
                  <a:cubicBezTo>
                    <a:pt x="9991" y="422120"/>
                    <a:pt x="0" y="397999"/>
                    <a:pt x="0" y="372848"/>
                  </a:cubicBezTo>
                  <a:lnTo>
                    <a:pt x="0" y="94832"/>
                  </a:lnTo>
                  <a:cubicBezTo>
                    <a:pt x="0" y="69681"/>
                    <a:pt x="9991" y="45560"/>
                    <a:pt x="27776" y="27776"/>
                  </a:cubicBezTo>
                  <a:cubicBezTo>
                    <a:pt x="45560" y="9991"/>
                    <a:pt x="69681" y="0"/>
                    <a:pt x="94832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150138" cy="5057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903130" y="3678201"/>
            <a:ext cx="2933332" cy="2933332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169AC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9095496" y="7628487"/>
            <a:ext cx="8163804" cy="1775725"/>
            <a:chOff x="0" y="0"/>
            <a:chExt cx="2150138" cy="46768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150138" cy="467681"/>
            </a:xfrm>
            <a:custGeom>
              <a:avLst/>
              <a:gdLst/>
              <a:ahLst/>
              <a:cxnLst/>
              <a:rect r="r" b="b" t="t" l="l"/>
              <a:pathLst>
                <a:path h="467681" w="2150138">
                  <a:moveTo>
                    <a:pt x="94832" y="0"/>
                  </a:moveTo>
                  <a:lnTo>
                    <a:pt x="2055306" y="0"/>
                  </a:lnTo>
                  <a:cubicBezTo>
                    <a:pt x="2080457" y="0"/>
                    <a:pt x="2104578" y="9991"/>
                    <a:pt x="2122362" y="27776"/>
                  </a:cubicBezTo>
                  <a:cubicBezTo>
                    <a:pt x="2140146" y="45560"/>
                    <a:pt x="2150138" y="69681"/>
                    <a:pt x="2150138" y="94832"/>
                  </a:cubicBezTo>
                  <a:lnTo>
                    <a:pt x="2150138" y="372848"/>
                  </a:lnTo>
                  <a:cubicBezTo>
                    <a:pt x="2150138" y="425223"/>
                    <a:pt x="2107680" y="467681"/>
                    <a:pt x="2055306" y="467681"/>
                  </a:cubicBezTo>
                  <a:lnTo>
                    <a:pt x="94832" y="467681"/>
                  </a:lnTo>
                  <a:cubicBezTo>
                    <a:pt x="69681" y="467681"/>
                    <a:pt x="45560" y="457689"/>
                    <a:pt x="27776" y="439905"/>
                  </a:cubicBezTo>
                  <a:cubicBezTo>
                    <a:pt x="9991" y="422120"/>
                    <a:pt x="0" y="397999"/>
                    <a:pt x="0" y="372848"/>
                  </a:cubicBezTo>
                  <a:lnTo>
                    <a:pt x="0" y="94832"/>
                  </a:lnTo>
                  <a:cubicBezTo>
                    <a:pt x="0" y="69681"/>
                    <a:pt x="9991" y="45560"/>
                    <a:pt x="27776" y="27776"/>
                  </a:cubicBezTo>
                  <a:cubicBezTo>
                    <a:pt x="45560" y="9991"/>
                    <a:pt x="69681" y="0"/>
                    <a:pt x="94832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2150138" cy="5057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903130" y="7049683"/>
            <a:ext cx="2933332" cy="293333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169AC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2173722" y="1091784"/>
            <a:ext cx="4525664" cy="8030917"/>
            <a:chOff x="0" y="0"/>
            <a:chExt cx="701144" cy="124419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01144" cy="1244199"/>
            </a:xfrm>
            <a:custGeom>
              <a:avLst/>
              <a:gdLst/>
              <a:ahLst/>
              <a:cxnLst/>
              <a:rect r="r" b="b" t="t" l="l"/>
              <a:pathLst>
                <a:path h="1244199" w="701144">
                  <a:moveTo>
                    <a:pt x="0" y="0"/>
                  </a:moveTo>
                  <a:lnTo>
                    <a:pt x="701144" y="0"/>
                  </a:lnTo>
                  <a:lnTo>
                    <a:pt x="701144" y="1244199"/>
                  </a:lnTo>
                  <a:lnTo>
                    <a:pt x="0" y="1244199"/>
                  </a:lnTo>
                  <a:close/>
                </a:path>
              </a:pathLst>
            </a:custGeom>
            <a:blipFill>
              <a:blip r:embed="rId3"/>
              <a:stretch>
                <a:fillRect l="-130" t="0" r="-130" b="0"/>
              </a:stretch>
            </a:blipFill>
            <a:ln w="38100" cap="sq">
              <a:solidFill>
                <a:srgbClr val="FAFAFF"/>
              </a:solidFill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5688336" y="8309960"/>
            <a:ext cx="1505945" cy="1505945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8561212" y="644773"/>
            <a:ext cx="1617169" cy="2251755"/>
          </a:xfrm>
          <a:custGeom>
            <a:avLst/>
            <a:gdLst/>
            <a:ahLst/>
            <a:cxnLst/>
            <a:rect r="r" b="b" t="t" l="l"/>
            <a:pathLst>
              <a:path h="2251755" w="1617169">
                <a:moveTo>
                  <a:pt x="0" y="0"/>
                </a:moveTo>
                <a:lnTo>
                  <a:pt x="1617169" y="0"/>
                </a:lnTo>
                <a:lnTo>
                  <a:pt x="1617169" y="2251755"/>
                </a:lnTo>
                <a:lnTo>
                  <a:pt x="0" y="22517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8483876" y="4156472"/>
            <a:ext cx="1886366" cy="2232059"/>
          </a:xfrm>
          <a:custGeom>
            <a:avLst/>
            <a:gdLst/>
            <a:ahLst/>
            <a:cxnLst/>
            <a:rect r="r" b="b" t="t" l="l"/>
            <a:pathLst>
              <a:path h="2232059" w="1886366">
                <a:moveTo>
                  <a:pt x="0" y="0"/>
                </a:moveTo>
                <a:lnTo>
                  <a:pt x="1886366" y="0"/>
                </a:lnTo>
                <a:lnTo>
                  <a:pt x="1886366" y="2232059"/>
                </a:lnTo>
                <a:lnTo>
                  <a:pt x="0" y="22320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576147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8414672" y="7868833"/>
            <a:ext cx="1910249" cy="1302442"/>
          </a:xfrm>
          <a:custGeom>
            <a:avLst/>
            <a:gdLst/>
            <a:ahLst/>
            <a:cxnLst/>
            <a:rect r="r" b="b" t="t" l="l"/>
            <a:pathLst>
              <a:path h="1302442" w="1910249">
                <a:moveTo>
                  <a:pt x="0" y="0"/>
                </a:moveTo>
                <a:lnTo>
                  <a:pt x="1910249" y="0"/>
                </a:lnTo>
                <a:lnTo>
                  <a:pt x="1910249" y="1302443"/>
                </a:lnTo>
                <a:lnTo>
                  <a:pt x="0" y="13024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-5400000">
            <a:off x="-3651642" y="4546539"/>
            <a:ext cx="9344809" cy="1193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793"/>
              </a:lnSpc>
              <a:spcBef>
                <a:spcPct val="0"/>
              </a:spcBef>
            </a:pPr>
            <a:r>
              <a:rPr lang="en-US" b="true" sz="6995" spc="909">
                <a:solidFill>
                  <a:srgbClr val="2F3B69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CLOUD SERVICES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311474" y="1383106"/>
            <a:ext cx="5249467" cy="689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94"/>
              </a:lnSpc>
              <a:spcBef>
                <a:spcPct val="0"/>
              </a:spcBef>
            </a:pPr>
            <a:r>
              <a:rPr lang="en-US" sz="4067">
                <a:solidFill>
                  <a:srgbClr val="2F3B69"/>
                </a:solidFill>
                <a:latin typeface="Kollektif"/>
                <a:ea typeface="Kollektif"/>
                <a:cs typeface="Kollektif"/>
                <a:sym typeface="Kollektif"/>
              </a:rPr>
              <a:t>Google Firebase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-3631743" y="495244"/>
            <a:ext cx="5249467" cy="689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94"/>
              </a:lnSpc>
              <a:spcBef>
                <a:spcPct val="0"/>
              </a:spcBef>
            </a:pPr>
            <a:r>
              <a:rPr lang="en-US" sz="4067">
                <a:solidFill>
                  <a:srgbClr val="2F3B69"/>
                </a:solidFill>
                <a:latin typeface="Kollektif"/>
                <a:ea typeface="Kollektif"/>
                <a:cs typeface="Kollektif"/>
                <a:sym typeface="Kollektif"/>
              </a:rPr>
              <a:t>ThingSpeak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1311474" y="8128804"/>
            <a:ext cx="5249467" cy="689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94"/>
              </a:lnSpc>
              <a:spcBef>
                <a:spcPct val="0"/>
              </a:spcBef>
            </a:pPr>
            <a:r>
              <a:rPr lang="en-US" sz="4067">
                <a:solidFill>
                  <a:srgbClr val="2F3B69"/>
                </a:solidFill>
                <a:latin typeface="Kollektif"/>
                <a:ea typeface="Kollektif"/>
                <a:cs typeface="Kollektif"/>
                <a:sym typeface="Kollektif"/>
              </a:rPr>
              <a:t>Arduino Cloud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1311474" y="4719698"/>
            <a:ext cx="5249467" cy="689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94"/>
              </a:lnSpc>
              <a:spcBef>
                <a:spcPct val="0"/>
              </a:spcBef>
            </a:pPr>
            <a:r>
              <a:rPr lang="en-US" sz="4067">
                <a:solidFill>
                  <a:srgbClr val="2F3B69"/>
                </a:solidFill>
                <a:latin typeface="Kollektif"/>
                <a:ea typeface="Kollektif"/>
                <a:cs typeface="Kollektif"/>
                <a:sym typeface="Kollektif"/>
              </a:rPr>
              <a:t>ThingSpeak</a:t>
            </a:r>
          </a:p>
        </p:txBody>
      </p:sp>
      <p:sp>
        <p:nvSpPr>
          <p:cNvPr name="Freeform 34" id="34"/>
          <p:cNvSpPr/>
          <p:nvPr/>
        </p:nvSpPr>
        <p:spPr>
          <a:xfrm flipH="false" flipV="false" rot="0">
            <a:off x="6954588" y="4915183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8"/>
                </a:lnTo>
                <a:lnTo>
                  <a:pt x="0" y="1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8" r="0" b="-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1544" y="-1128764"/>
            <a:ext cx="4314927" cy="431492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610446" y="8762231"/>
            <a:ext cx="4314927" cy="431492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401544" y="-1051540"/>
            <a:ext cx="3461843" cy="346184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610446" y="8839455"/>
            <a:ext cx="3461843" cy="346184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438368" y="4005264"/>
            <a:ext cx="13411264" cy="2047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798"/>
              </a:lnSpc>
              <a:spcBef>
                <a:spcPct val="0"/>
              </a:spcBef>
            </a:pPr>
            <a:r>
              <a:rPr lang="en-US" b="true" sz="11999" spc="1799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FIREBASE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417793" y="1185245"/>
            <a:ext cx="7315200" cy="3657600"/>
          </a:xfrm>
          <a:custGeom>
            <a:avLst/>
            <a:gdLst/>
            <a:ahLst/>
            <a:cxnLst/>
            <a:rect r="r" b="b" t="t" l="l"/>
            <a:pathLst>
              <a:path h="3657600" w="7315200">
                <a:moveTo>
                  <a:pt x="0" y="0"/>
                </a:moveTo>
                <a:lnTo>
                  <a:pt x="7315200" y="0"/>
                </a:lnTo>
                <a:lnTo>
                  <a:pt x="7315200" y="3657600"/>
                </a:lnTo>
                <a:lnTo>
                  <a:pt x="0" y="3657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400000">
            <a:off x="5327089" y="5516171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8"/>
                </a:lnTo>
                <a:lnTo>
                  <a:pt x="0" y="1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E82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42282" y="5944703"/>
            <a:ext cx="10588633" cy="10588633"/>
          </a:xfrm>
          <a:custGeom>
            <a:avLst/>
            <a:gdLst/>
            <a:ahLst/>
            <a:cxnLst/>
            <a:rect r="r" b="b" t="t" l="l"/>
            <a:pathLst>
              <a:path h="10588633" w="10588633">
                <a:moveTo>
                  <a:pt x="0" y="0"/>
                </a:moveTo>
                <a:lnTo>
                  <a:pt x="10588633" y="0"/>
                </a:lnTo>
                <a:lnTo>
                  <a:pt x="10588633" y="10588633"/>
                </a:lnTo>
                <a:lnTo>
                  <a:pt x="0" y="10588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735635" y="2292929"/>
            <a:ext cx="17189110" cy="8455699"/>
            <a:chOff x="0" y="0"/>
            <a:chExt cx="2663043" cy="131000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63043" cy="1310009"/>
            </a:xfrm>
            <a:custGeom>
              <a:avLst/>
              <a:gdLst/>
              <a:ahLst/>
              <a:cxnLst/>
              <a:rect r="r" b="b" t="t" l="l"/>
              <a:pathLst>
                <a:path h="1310009" w="2663043">
                  <a:moveTo>
                    <a:pt x="0" y="0"/>
                  </a:moveTo>
                  <a:lnTo>
                    <a:pt x="2663043" y="0"/>
                  </a:lnTo>
                  <a:lnTo>
                    <a:pt x="2663043" y="1310009"/>
                  </a:lnTo>
                  <a:lnTo>
                    <a:pt x="0" y="1310009"/>
                  </a:lnTo>
                  <a:close/>
                </a:path>
              </a:pathLst>
            </a:custGeom>
            <a:solidFill>
              <a:srgbClr val="969595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0" y="3582666"/>
            <a:ext cx="14999871" cy="6986980"/>
            <a:chOff x="0" y="0"/>
            <a:chExt cx="3950583" cy="184019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950583" cy="1840192"/>
            </a:xfrm>
            <a:custGeom>
              <a:avLst/>
              <a:gdLst/>
              <a:ahLst/>
              <a:cxnLst/>
              <a:rect r="r" b="b" t="t" l="l"/>
              <a:pathLst>
                <a:path h="1840192" w="3950583">
                  <a:moveTo>
                    <a:pt x="0" y="0"/>
                  </a:moveTo>
                  <a:lnTo>
                    <a:pt x="3950583" y="0"/>
                  </a:lnTo>
                  <a:lnTo>
                    <a:pt x="3950583" y="1840192"/>
                  </a:lnTo>
                  <a:lnTo>
                    <a:pt x="0" y="1840192"/>
                  </a:lnTo>
                  <a:close/>
                </a:path>
              </a:pathLst>
            </a:custGeom>
            <a:solidFill>
              <a:srgbClr val="FAFA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950583" cy="18782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14261" y="431378"/>
            <a:ext cx="10712812" cy="1435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687"/>
              </a:lnSpc>
              <a:spcBef>
                <a:spcPct val="0"/>
              </a:spcBef>
            </a:pPr>
            <a:r>
              <a:rPr lang="en-US" b="true" sz="8347" spc="1252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CHALLENGES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14261" y="3924932"/>
            <a:ext cx="13126029" cy="5701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6077" indent="-383038" lvl="1">
              <a:lnSpc>
                <a:spcPts val="4967"/>
              </a:lnSpc>
              <a:buFont typeface="Arial"/>
              <a:buChar char="•"/>
            </a:pPr>
            <a:r>
              <a:rPr lang="en-US" b="true" sz="3548">
                <a:solidFill>
                  <a:srgbClr val="2F3B69"/>
                </a:solidFill>
                <a:latin typeface="Futura Bold"/>
                <a:ea typeface="Futura Bold"/>
                <a:cs typeface="Futura Bold"/>
                <a:sym typeface="Futura Bold"/>
              </a:rPr>
              <a:t>Limited Resources:</a:t>
            </a:r>
            <a:r>
              <a:rPr lang="en-US" sz="3548">
                <a:solidFill>
                  <a:srgbClr val="2F3B69"/>
                </a:solidFill>
                <a:latin typeface="Futura"/>
                <a:ea typeface="Futura"/>
                <a:cs typeface="Futura"/>
                <a:sym typeface="Futura"/>
              </a:rPr>
              <a:t> The Arduino R4 WiFi has limited memory, and the Firebase libraries were too resource-intensive.</a:t>
            </a:r>
          </a:p>
          <a:p>
            <a:pPr algn="l">
              <a:lnSpc>
                <a:spcPts val="4967"/>
              </a:lnSpc>
            </a:pPr>
          </a:p>
          <a:p>
            <a:pPr algn="l" marL="766077" indent="-383038" lvl="1">
              <a:lnSpc>
                <a:spcPts val="4967"/>
              </a:lnSpc>
              <a:buFont typeface="Arial"/>
              <a:buChar char="•"/>
            </a:pPr>
            <a:r>
              <a:rPr lang="en-US" b="true" sz="3548">
                <a:solidFill>
                  <a:srgbClr val="2F3B69"/>
                </a:solidFill>
                <a:latin typeface="Futura Bold"/>
                <a:ea typeface="Futura Bold"/>
                <a:cs typeface="Futura Bold"/>
                <a:sym typeface="Futura Bold"/>
              </a:rPr>
              <a:t>Library Overhead:</a:t>
            </a:r>
            <a:r>
              <a:rPr lang="en-US" sz="3548">
                <a:solidFill>
                  <a:srgbClr val="2F3B69"/>
                </a:solidFill>
                <a:latin typeface="Futura"/>
                <a:ea typeface="Futura"/>
                <a:cs typeface="Futura"/>
                <a:sym typeface="Futura"/>
              </a:rPr>
              <a:t> The Firebase libraries consumed a significant portion of the available memory, leading to performance issues.</a:t>
            </a:r>
          </a:p>
          <a:p>
            <a:pPr algn="l">
              <a:lnSpc>
                <a:spcPts val="4967"/>
              </a:lnSpc>
            </a:pPr>
          </a:p>
          <a:p>
            <a:pPr algn="l" marL="766077" indent="-383038" lvl="1">
              <a:lnSpc>
                <a:spcPts val="4967"/>
              </a:lnSpc>
              <a:buFont typeface="Arial"/>
              <a:buChar char="•"/>
            </a:pPr>
            <a:r>
              <a:rPr lang="en-US" b="true" sz="3548">
                <a:solidFill>
                  <a:srgbClr val="2F3B69"/>
                </a:solidFill>
                <a:latin typeface="Futura Bold"/>
                <a:ea typeface="Futura Bold"/>
                <a:cs typeface="Futura Bold"/>
                <a:sym typeface="Futura Bold"/>
              </a:rPr>
              <a:t>Compatibility Concerns:</a:t>
            </a:r>
            <a:r>
              <a:rPr lang="en-US" sz="3548">
                <a:solidFill>
                  <a:srgbClr val="2F3B69"/>
                </a:solidFill>
                <a:latin typeface="Futura"/>
                <a:ea typeface="Futura"/>
                <a:cs typeface="Futura"/>
                <a:sym typeface="Futura"/>
              </a:rPr>
              <a:t> Integration of Firebase with Arduino was less straightforward.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2489309" y="9242683"/>
            <a:ext cx="1505945" cy="150594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1658263" y="-4464079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14261" y="2336796"/>
            <a:ext cx="14186670" cy="1130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FAFAFF"/>
                </a:solidFill>
                <a:latin typeface="Futura"/>
                <a:ea typeface="Futura"/>
                <a:cs typeface="Futura"/>
                <a:sym typeface="Futura"/>
              </a:rPr>
              <a:t>We aimed to use Firebase for storing and managing sensor data due to its real-time database and compatibility with mobile app development.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7061950" y="3886793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8"/>
                </a:lnTo>
                <a:lnTo>
                  <a:pt x="0" y="1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8" r="0" b="-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1544" y="-1128764"/>
            <a:ext cx="4314927" cy="431492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610446" y="8762231"/>
            <a:ext cx="4314927" cy="431492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829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401544" y="-1051540"/>
            <a:ext cx="3461843" cy="346184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610446" y="8839455"/>
            <a:ext cx="3461843" cy="346184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F3B6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438368" y="4005264"/>
            <a:ext cx="13411264" cy="2047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798"/>
              </a:lnSpc>
              <a:spcBef>
                <a:spcPct val="0"/>
              </a:spcBef>
            </a:pPr>
            <a:r>
              <a:rPr lang="en-US" b="true" sz="11999" spc="1799">
                <a:solidFill>
                  <a:srgbClr val="FAFA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THINGSPEAK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753918" y="2400778"/>
            <a:ext cx="8806294" cy="1541101"/>
          </a:xfrm>
          <a:custGeom>
            <a:avLst/>
            <a:gdLst/>
            <a:ahLst/>
            <a:cxnLst/>
            <a:rect r="r" b="b" t="t" l="l"/>
            <a:pathLst>
              <a:path h="1541101" w="8806294">
                <a:moveTo>
                  <a:pt x="0" y="0"/>
                </a:moveTo>
                <a:lnTo>
                  <a:pt x="8806294" y="0"/>
                </a:lnTo>
                <a:lnTo>
                  <a:pt x="8806294" y="1541101"/>
                </a:lnTo>
                <a:lnTo>
                  <a:pt x="0" y="15411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400000">
            <a:off x="4137642" y="5453188"/>
            <a:ext cx="693340" cy="1473348"/>
          </a:xfrm>
          <a:custGeom>
            <a:avLst/>
            <a:gdLst/>
            <a:ahLst/>
            <a:cxnLst/>
            <a:rect r="r" b="b" t="t" l="l"/>
            <a:pathLst>
              <a:path h="1473348" w="693340">
                <a:moveTo>
                  <a:pt x="0" y="0"/>
                </a:moveTo>
                <a:lnTo>
                  <a:pt x="693340" y="0"/>
                </a:lnTo>
                <a:lnTo>
                  <a:pt x="693340" y="1473348"/>
                </a:lnTo>
                <a:lnTo>
                  <a:pt x="0" y="1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DAGYTYSW9zo</dc:identifier>
  <dcterms:modified xsi:type="dcterms:W3CDTF">2011-08-01T06:04:30Z</dcterms:modified>
  <cp:revision>1</cp:revision>
  <dc:title>BMP_Presentation</dc:title>
</cp:coreProperties>
</file>

<file path=docProps/thumbnail.jpeg>
</file>